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64" r:id="rId2"/>
  </p:sldIdLst>
  <p:sldSz cx="12192000" cy="10799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K" id="{32FB8D01-A1C7-4DA7-8065-DD219C93B31D}">
          <p14:sldIdLst/>
        </p14:section>
        <p14:section name="PhD" id="{45B4F566-DE1B-4D56-9997-1597FE0AF415}">
          <p14:sldIdLst>
            <p14:sldId id="264"/>
          </p14:sldIdLst>
        </p14:section>
        <p14:section name="Postdoc" id="{B1108E87-EE93-4473-A858-65282F28CB8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dda, Denise" initials="RD" lastIdx="12" clrIdx="0">
    <p:extLst>
      <p:ext uri="{19B8F6BF-5375-455C-9EA6-DF929625EA0E}">
        <p15:presenceInfo xmlns:p15="http://schemas.microsoft.com/office/powerpoint/2012/main" userId="S-1-5-21-1880078766-1776770297-1804922951-1632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B62"/>
    <a:srgbClr val="1F7A5C"/>
    <a:srgbClr val="185C40"/>
    <a:srgbClr val="218362"/>
    <a:srgbClr val="B6ECDA"/>
    <a:srgbClr val="005F9B"/>
    <a:srgbClr val="50A5D2"/>
    <a:srgbClr val="5591C8"/>
    <a:srgbClr val="153268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817A59-491E-40B2-9AEF-989BE8D9043A}" v="20" dt="2024-02-21T09:12:26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9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67462"/>
            <a:ext cx="10363200" cy="375991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72376"/>
            <a:ext cx="9144000" cy="2607442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18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39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74987"/>
            <a:ext cx="2628900" cy="91523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574987"/>
            <a:ext cx="7734300" cy="91523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05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60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692444"/>
            <a:ext cx="10515600" cy="4492401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7227345"/>
            <a:ext cx="10515600" cy="236244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80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874937"/>
            <a:ext cx="5181600" cy="68523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874937"/>
            <a:ext cx="5181600" cy="68523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24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74990"/>
            <a:ext cx="10515600" cy="208745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647443"/>
            <a:ext cx="5157787" cy="129747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944914"/>
            <a:ext cx="5157787" cy="58023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647443"/>
            <a:ext cx="5183188" cy="129747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944914"/>
            <a:ext cx="5183188" cy="58023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12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75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60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19984"/>
            <a:ext cx="3932237" cy="2519945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554968"/>
            <a:ext cx="6172200" cy="767483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239929"/>
            <a:ext cx="3932237" cy="600236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4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19984"/>
            <a:ext cx="3932237" cy="2519945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54968"/>
            <a:ext cx="6172200" cy="7674832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239929"/>
            <a:ext cx="3932237" cy="600236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53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4990"/>
            <a:ext cx="1051560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874937"/>
            <a:ext cx="1051560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0009783"/>
            <a:ext cx="274320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2F825-18D5-4765-B8F2-19129D9E2620}" type="datetimeFigureOut">
              <a:rPr lang="de-DE" smtClean="0"/>
              <a:t>21.02.2024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0009783"/>
            <a:ext cx="411480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0009783"/>
            <a:ext cx="274320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6385-FFA8-4041-9771-E828591C3F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80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etring@ifz-goettingen.d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715AD71-55ED-4E29-978C-81268FC51A3D}"/>
              </a:ext>
            </a:extLst>
          </p:cNvPr>
          <p:cNvSpPr/>
          <p:nvPr/>
        </p:nvSpPr>
        <p:spPr>
          <a:xfrm>
            <a:off x="378363" y="1114796"/>
            <a:ext cx="11369615" cy="8570170"/>
          </a:xfrm>
          <a:prstGeom prst="rect">
            <a:avLst/>
          </a:prstGeom>
          <a:ln w="57150">
            <a:solidFill>
              <a:srgbClr val="1F7A5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8576" tIns="19289" rIns="38576" bIns="19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00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4A9B7980-3193-49BB-9638-EFD1D1E0167A}"/>
              </a:ext>
            </a:extLst>
          </p:cNvPr>
          <p:cNvSpPr/>
          <p:nvPr/>
        </p:nvSpPr>
        <p:spPr>
          <a:xfrm>
            <a:off x="877863" y="3949014"/>
            <a:ext cx="8610693" cy="47089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de-DE" sz="2800" b="1" dirty="0"/>
              <a:t>Studentische Hilfskraft </a:t>
            </a:r>
            <a:r>
              <a:rPr lang="de-DE" sz="2800" dirty="0"/>
              <a:t>(m/w/d) – Minijob</a:t>
            </a:r>
            <a:br>
              <a:rPr lang="de-DE" sz="2800" dirty="0"/>
            </a:br>
            <a:r>
              <a:rPr lang="de-DE" dirty="0"/>
              <a:t>bis 35 Std/Monat geringfügige Beschäftigung| ab sofort | bis Juni 2024 evtl. Verlängerung</a:t>
            </a:r>
          </a:p>
          <a:p>
            <a:pPr algn="just">
              <a:spcBef>
                <a:spcPts val="600"/>
              </a:spcBef>
            </a:pPr>
            <a:r>
              <a:rPr lang="de-DE" dirty="0"/>
              <a:t>Das Projekt:</a:t>
            </a:r>
          </a:p>
          <a:p>
            <a:pPr marL="285768" indent="-285768">
              <a:buFont typeface="Arial" panose="020B0604020202020204" pitchFamily="34" charset="0"/>
              <a:buChar char="•"/>
            </a:pPr>
            <a:r>
              <a:rPr lang="de-DE" dirty="0"/>
              <a:t>Instanz-Segmentierung mittels </a:t>
            </a:r>
            <a:r>
              <a:rPr lang="de-DE" dirty="0" err="1"/>
              <a:t>Mask</a:t>
            </a:r>
            <a:r>
              <a:rPr lang="de-DE" dirty="0"/>
              <a:t> R-CCN von Pflanzenbestandteilen anhand von hyperspektralen Bildern</a:t>
            </a:r>
          </a:p>
          <a:p>
            <a:pPr algn="just">
              <a:spcBef>
                <a:spcPts val="600"/>
              </a:spcBef>
            </a:pPr>
            <a:r>
              <a:rPr lang="de-DE" dirty="0"/>
              <a:t>Deine Aufgaben (u.a.):</a:t>
            </a:r>
          </a:p>
          <a:p>
            <a:pPr marL="285768" indent="-285768">
              <a:buFont typeface="Arial" panose="020B0604020202020204" pitchFamily="34" charset="0"/>
              <a:buChar char="•"/>
            </a:pPr>
            <a:r>
              <a:rPr lang="de-DE" dirty="0"/>
              <a:t>Angeleitete Etablierung eines </a:t>
            </a:r>
            <a:r>
              <a:rPr lang="de-DE" b="1" dirty="0"/>
              <a:t>neuralen Netzwerks </a:t>
            </a:r>
            <a:r>
              <a:rPr lang="de-DE" dirty="0"/>
              <a:t>in Python </a:t>
            </a:r>
            <a:endParaRPr lang="de-DE" b="1" dirty="0"/>
          </a:p>
          <a:p>
            <a:pPr marL="285768" indent="-285768">
              <a:buFont typeface="Arial" panose="020B0604020202020204" pitchFamily="34" charset="0"/>
              <a:buChar char="•"/>
            </a:pPr>
            <a:r>
              <a:rPr lang="de-DE" dirty="0"/>
              <a:t>Entwicklung eines </a:t>
            </a:r>
            <a:r>
              <a:rPr lang="de-DE" b="1" dirty="0"/>
              <a:t>Python Markups </a:t>
            </a:r>
            <a:r>
              <a:rPr lang="de-DE" dirty="0"/>
              <a:t>für </a:t>
            </a:r>
            <a:r>
              <a:rPr lang="de-DE"/>
              <a:t>zukünftige Anwendungen</a:t>
            </a:r>
            <a:endParaRPr lang="de-DE" dirty="0"/>
          </a:p>
          <a:p>
            <a:pPr algn="just">
              <a:spcBef>
                <a:spcPts val="600"/>
              </a:spcBef>
            </a:pPr>
            <a:r>
              <a:rPr lang="de-DE" dirty="0"/>
              <a:t>Dein Profil:</a:t>
            </a:r>
          </a:p>
          <a:p>
            <a:pPr marL="285768" indent="-285768">
              <a:buFont typeface="Arial" panose="020B0604020202020204" pitchFamily="34" charset="0"/>
              <a:buChar char="•"/>
            </a:pPr>
            <a:r>
              <a:rPr lang="de-DE" dirty="0"/>
              <a:t>Fortgeschrittene Kenntnisse in Python </a:t>
            </a:r>
            <a:endParaRPr lang="de-DE" b="1" dirty="0"/>
          </a:p>
          <a:p>
            <a:pPr marL="285768" indent="-285768">
              <a:buFont typeface="Arial" panose="020B0604020202020204" pitchFamily="34" charset="0"/>
              <a:buChar char="•"/>
            </a:pPr>
            <a:r>
              <a:rPr lang="de-DE" dirty="0"/>
              <a:t>Erfahrungen im Bereich maschinellem Lernen und neuralen Netzwerken</a:t>
            </a:r>
          </a:p>
          <a:p>
            <a:pPr algn="just">
              <a:spcBef>
                <a:spcPts val="600"/>
              </a:spcBef>
            </a:pPr>
            <a:r>
              <a:rPr lang="de-DE" dirty="0"/>
              <a:t>Wir bieten:</a:t>
            </a:r>
          </a:p>
          <a:p>
            <a:pPr marL="285768" indent="-285768">
              <a:buFont typeface="Arial" panose="020B0604020202020204" pitchFamily="34" charset="0"/>
              <a:buChar char="•"/>
            </a:pPr>
            <a:r>
              <a:rPr lang="de-DE" dirty="0"/>
              <a:t>Mitarbeit in einem wissenschaftlichen engagierten Team</a:t>
            </a:r>
          </a:p>
          <a:p>
            <a:pPr marL="285768" indent="-285768">
              <a:buFont typeface="Arial" panose="020B0604020202020204" pitchFamily="34" charset="0"/>
              <a:buChar char="•"/>
            </a:pPr>
            <a:r>
              <a:rPr lang="de-DE" b="1" dirty="0"/>
              <a:t>Flexible Arbeitszeiten</a:t>
            </a:r>
            <a:r>
              <a:rPr lang="de-DE" dirty="0"/>
              <a:t>, teilw. Möglichkeit im </a:t>
            </a:r>
            <a:r>
              <a:rPr lang="de-DE" b="1" dirty="0"/>
              <a:t>Mobilen Arbeiten von zu Hause aus </a:t>
            </a:r>
            <a:r>
              <a:rPr lang="de-DE" dirty="0"/>
              <a:t>und</a:t>
            </a:r>
            <a:r>
              <a:rPr lang="de-DE" b="1" dirty="0"/>
              <a:t> ein interkulturelles Team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C30A6A2-D89F-49A8-A841-5AE46122E267}"/>
              </a:ext>
            </a:extLst>
          </p:cNvPr>
          <p:cNvSpPr/>
          <p:nvPr/>
        </p:nvSpPr>
        <p:spPr>
          <a:xfrm>
            <a:off x="267643" y="2725139"/>
            <a:ext cx="8439491" cy="1016299"/>
          </a:xfrm>
          <a:prstGeom prst="rect">
            <a:avLst/>
          </a:prstGeom>
          <a:solidFill>
            <a:srgbClr val="258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8576" tIns="19289" rIns="38576" bIns="19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627102"/>
            <a:r>
              <a:rPr lang="en-GB" sz="4001" dirty="0" err="1">
                <a:solidFill>
                  <a:schemeClr val="tx1"/>
                </a:solidFill>
              </a:rPr>
              <a:t>Wir</a:t>
            </a:r>
            <a:r>
              <a:rPr lang="en-GB" sz="4001" dirty="0">
                <a:solidFill>
                  <a:schemeClr val="tx1"/>
                </a:solidFill>
              </a:rPr>
              <a:t> </a:t>
            </a:r>
            <a:r>
              <a:rPr lang="en-GB" sz="4001" dirty="0" err="1">
                <a:solidFill>
                  <a:schemeClr val="tx1"/>
                </a:solidFill>
              </a:rPr>
              <a:t>suchen</a:t>
            </a:r>
            <a:r>
              <a:rPr lang="en-GB" sz="4001" dirty="0">
                <a:solidFill>
                  <a:schemeClr val="tx1"/>
                </a:solidFill>
              </a:rPr>
              <a:t> Dich!</a:t>
            </a:r>
            <a:br>
              <a:rPr lang="en-GB" sz="4001" dirty="0">
                <a:solidFill>
                  <a:schemeClr val="tx1"/>
                </a:solidFill>
              </a:rPr>
            </a:br>
            <a:r>
              <a:rPr lang="en-GB" sz="2000" dirty="0" err="1">
                <a:solidFill>
                  <a:schemeClr val="tx1"/>
                </a:solidFill>
              </a:rPr>
              <a:t>Abteilung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Sensorik</a:t>
            </a:r>
            <a:r>
              <a:rPr lang="en-GB" sz="2000" dirty="0">
                <a:solidFill>
                  <a:schemeClr val="tx1"/>
                </a:solidFill>
              </a:rPr>
              <a:t> und </a:t>
            </a:r>
            <a:r>
              <a:rPr lang="en-GB" sz="2000" dirty="0" err="1">
                <a:solidFill>
                  <a:schemeClr val="tx1"/>
                </a:solidFill>
              </a:rPr>
              <a:t>Datenanalyse</a:t>
            </a:r>
            <a:r>
              <a:rPr lang="en-GB" sz="2000" dirty="0">
                <a:solidFill>
                  <a:schemeClr val="tx1"/>
                </a:solidFill>
              </a:rPr>
              <a:t> (Prof. </a:t>
            </a:r>
            <a:r>
              <a:rPr lang="en-GB" sz="2000" dirty="0" err="1">
                <a:solidFill>
                  <a:schemeClr val="tx1"/>
                </a:solidFill>
              </a:rPr>
              <a:t>Dr.</a:t>
            </a:r>
            <a:r>
              <a:rPr lang="en-GB" sz="2000" dirty="0">
                <a:solidFill>
                  <a:schemeClr val="tx1"/>
                </a:solidFill>
              </a:rPr>
              <a:t> Anne-Katrin Mahlein)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1FBECA4-B868-4736-9960-C8B10A936F98}"/>
              </a:ext>
            </a:extLst>
          </p:cNvPr>
          <p:cNvSpPr/>
          <p:nvPr/>
        </p:nvSpPr>
        <p:spPr>
          <a:xfrm>
            <a:off x="5251269" y="1534611"/>
            <a:ext cx="61528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utura URW" panose="020B0502020204020303" pitchFamily="34" charset="0"/>
                <a:ea typeface="Times New Roman" panose="02020603050405020304" pitchFamily="18" charset="0"/>
              </a:rPr>
              <a:t>Institut für Zuckerrübenforschung</a:t>
            </a:r>
          </a:p>
          <a:p>
            <a:pPr algn="r"/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Futura URW" panose="020B0502020204020303" pitchFamily="34" charset="0"/>
                <a:ea typeface="Times New Roman" panose="02020603050405020304" pitchFamily="18" charset="0"/>
              </a:rPr>
              <a:t>An-Institut der Georg-August-Universität Göttingen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2C30A6A2-D89F-49A8-A841-5AE46122E267}"/>
              </a:ext>
            </a:extLst>
          </p:cNvPr>
          <p:cNvSpPr/>
          <p:nvPr/>
        </p:nvSpPr>
        <p:spPr>
          <a:xfrm>
            <a:off x="5771484" y="8458570"/>
            <a:ext cx="6152873" cy="997970"/>
          </a:xfrm>
          <a:prstGeom prst="rect">
            <a:avLst/>
          </a:prstGeom>
          <a:solidFill>
            <a:srgbClr val="258B62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9289" rIns="36000" bIns="1928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04031"/>
            <a:r>
              <a:rPr lang="de-DE" dirty="0">
                <a:solidFill>
                  <a:schemeClr val="bg2">
                    <a:lumMod val="25000"/>
                  </a:schemeClr>
                </a:solidFill>
              </a:rPr>
              <a:t>Kontakt bei Fragen:	 </a:t>
            </a:r>
            <a:r>
              <a:rPr lang="de-DE" dirty="0">
                <a:solidFill>
                  <a:schemeClr val="bg2">
                    <a:lumMod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detring@ifz-goettingen.de</a:t>
            </a:r>
            <a:endParaRPr lang="de-DE" dirty="0">
              <a:solidFill>
                <a:schemeClr val="bg2">
                  <a:lumMod val="25000"/>
                </a:schemeClr>
              </a:solidFill>
            </a:endParaRPr>
          </a:p>
          <a:p>
            <a:pPr marL="504031"/>
            <a:r>
              <a:rPr lang="de-DE" dirty="0">
                <a:solidFill>
                  <a:schemeClr val="bg2">
                    <a:lumMod val="25000"/>
                  </a:schemeClr>
                </a:solidFill>
              </a:rPr>
              <a:t>					 </a:t>
            </a:r>
            <a:r>
              <a:rPr lang="de-DE" u="sng" dirty="0">
                <a:solidFill>
                  <a:schemeClr val="bg2">
                    <a:lumMod val="25000"/>
                  </a:schemeClr>
                </a:solidFill>
              </a:rPr>
              <a:t>0551 – 50562-82</a:t>
            </a:r>
            <a:r>
              <a:rPr lang="de-DE" dirty="0">
                <a:solidFill>
                  <a:schemeClr val="bg2">
                    <a:lumMod val="25000"/>
                  </a:schemeClr>
                </a:solidFill>
              </a:rPr>
              <a:t>	</a:t>
            </a:r>
          </a:p>
        </p:txBody>
      </p:sp>
      <p:sp>
        <p:nvSpPr>
          <p:cNvPr id="10" name="Rechteckige Legende 9"/>
          <p:cNvSpPr/>
          <p:nvPr/>
        </p:nvSpPr>
        <p:spPr>
          <a:xfrm>
            <a:off x="8305116" y="5612686"/>
            <a:ext cx="3249670" cy="1560496"/>
          </a:xfrm>
          <a:prstGeom prst="wedgeRectCallout">
            <a:avLst>
              <a:gd name="adj1" fmla="val 7819"/>
              <a:gd name="adj2" fmla="val 81676"/>
            </a:avLst>
          </a:prstGeom>
          <a:solidFill>
            <a:srgbClr val="258B6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</a:rPr>
              <a:t>“</a:t>
            </a:r>
            <a:r>
              <a:rPr lang="en-GB" b="1" dirty="0" err="1">
                <a:solidFill>
                  <a:schemeClr val="tx1"/>
                </a:solidFill>
              </a:rPr>
              <a:t>Wir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suchen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jemanden</a:t>
            </a:r>
            <a:r>
              <a:rPr lang="en-GB" b="1" dirty="0">
                <a:solidFill>
                  <a:schemeClr val="tx1"/>
                </a:solidFill>
              </a:rPr>
              <a:t>, der </a:t>
            </a:r>
            <a:r>
              <a:rPr lang="en-GB" b="1" dirty="0" err="1">
                <a:solidFill>
                  <a:schemeClr val="tx1"/>
                </a:solidFill>
              </a:rPr>
              <a:t>bereit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ist</a:t>
            </a:r>
            <a:r>
              <a:rPr lang="en-GB" b="1" dirty="0">
                <a:solidFill>
                  <a:schemeClr val="tx1"/>
                </a:solidFill>
              </a:rPr>
              <a:t>, </a:t>
            </a:r>
            <a:r>
              <a:rPr lang="en-GB" b="1" dirty="0" err="1">
                <a:solidFill>
                  <a:schemeClr val="tx1"/>
                </a:solidFill>
              </a:rPr>
              <a:t>sich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intensiv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mit</a:t>
            </a:r>
            <a:r>
              <a:rPr lang="en-GB" b="1" dirty="0">
                <a:solidFill>
                  <a:schemeClr val="tx1"/>
                </a:solidFill>
              </a:rPr>
              <a:t> der </a:t>
            </a:r>
            <a:r>
              <a:rPr lang="en-GB" b="1" dirty="0" err="1">
                <a:solidFill>
                  <a:schemeClr val="tx1"/>
                </a:solidFill>
              </a:rPr>
              <a:t>Verarbeitung</a:t>
            </a:r>
            <a:r>
              <a:rPr lang="en-GB" b="1" dirty="0">
                <a:solidFill>
                  <a:schemeClr val="tx1"/>
                </a:solidFill>
              </a:rPr>
              <a:t> von </a:t>
            </a:r>
            <a:r>
              <a:rPr lang="en-GB" b="1" dirty="0" err="1">
                <a:solidFill>
                  <a:schemeClr val="tx1"/>
                </a:solidFill>
              </a:rPr>
              <a:t>Bilddaten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beschäftigen</a:t>
            </a:r>
            <a:r>
              <a:rPr lang="en-GB" b="1" dirty="0">
                <a:solidFill>
                  <a:schemeClr val="tx1"/>
                </a:solidFill>
              </a:rPr>
              <a:t>. </a:t>
            </a:r>
            <a:r>
              <a:rPr lang="en-GB" dirty="0">
                <a:solidFill>
                  <a:schemeClr val="bg1"/>
                </a:solidFill>
              </a:rPr>
              <a:t>”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58690">
            <a:off x="1288876" y="8823591"/>
            <a:ext cx="3306037" cy="946017"/>
          </a:xfrm>
          <a:prstGeom prst="foldedCorner">
            <a:avLst/>
          </a:prstGeom>
          <a:solidFill>
            <a:srgbClr val="258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Bewerbung bitte an: 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Detring@ifz-goettingen.de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1688891-462D-2541-03F4-CAE100E49E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67" y="1230075"/>
            <a:ext cx="1458649" cy="1310438"/>
          </a:xfrm>
          <a:prstGeom prst="rect">
            <a:avLst/>
          </a:prstGeom>
        </p:spPr>
      </p:pic>
      <p:pic>
        <p:nvPicPr>
          <p:cNvPr id="1026" name="Picture 2" descr="Ein Bild, das Pflanze, Kraut, Blumentopf, Zimmerpflanze enthält.&#10;&#10;Automatisch generierte Beschreibung">
            <a:extLst>
              <a:ext uri="{FF2B5EF4-FFF2-40B4-BE49-F238E27FC236}">
                <a16:creationId xmlns:a16="http://schemas.microsoft.com/office/drawing/2014/main" id="{EC5132C2-B17A-08A1-4043-B721D3E94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94" y="2437950"/>
            <a:ext cx="13811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in Bild, das Blatt enthält.&#10;&#10;Automatisch generierte Beschreibung">
            <a:extLst>
              <a:ext uri="{FF2B5EF4-FFF2-40B4-BE49-F238E27FC236}">
                <a16:creationId xmlns:a16="http://schemas.microsoft.com/office/drawing/2014/main" id="{01EE3183-FC92-06E2-E7DA-5AC783228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580" y="2437950"/>
            <a:ext cx="13906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335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178</Words>
  <Application>Microsoft Office PowerPoint</Application>
  <PresentationFormat>Benutzerdefiniert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URW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daniel.moerlein@uni-goettingen.de</dc:creator>
  <cp:lastModifiedBy>Klett, Christina</cp:lastModifiedBy>
  <cp:revision>89</cp:revision>
  <cp:lastPrinted>2022-07-27T09:32:35Z</cp:lastPrinted>
  <dcterms:created xsi:type="dcterms:W3CDTF">2022-03-24T11:09:49Z</dcterms:created>
  <dcterms:modified xsi:type="dcterms:W3CDTF">2024-02-21T13:35:41Z</dcterms:modified>
</cp:coreProperties>
</file>