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6" r:id="rId2"/>
    <p:sldId id="299" r:id="rId3"/>
    <p:sldId id="309" r:id="rId4"/>
    <p:sldId id="304" r:id="rId5"/>
    <p:sldId id="279" r:id="rId6"/>
    <p:sldId id="310" r:id="rId7"/>
    <p:sldId id="307" r:id="rId8"/>
  </p:sldIdLst>
  <p:sldSz cx="12193588" cy="6858000"/>
  <p:notesSz cx="13004800" cy="9753600"/>
  <p:embeddedFontLst>
    <p:embeddedFont>
      <p:font typeface="Futura PT Cond Medium" panose="020B0606020204020203" pitchFamily="34" charset="0"/>
      <p:regular r:id="rId11"/>
    </p:embeddedFont>
  </p:embeddedFontLst>
  <p:defaultTextStyle>
    <a:defPPr>
      <a:defRPr lang="de-DE"/>
    </a:defPPr>
    <a:lvl1pPr marL="0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, Regina" initials="LR" lastIdx="4" clrIdx="0">
    <p:extLst>
      <p:ext uri="{19B8F6BF-5375-455C-9EA6-DF929625EA0E}">
        <p15:presenceInfo xmlns:p15="http://schemas.microsoft.com/office/powerpoint/2012/main" userId="S::Regina.Lange@zvw.uni-goettingen.de::17753c5b-a2b3-4057-a707-7351793fd5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0"/>
    <a:srgbClr val="4F334E"/>
    <a:srgbClr val="D0D8E8"/>
    <a:srgbClr val="0F96D4"/>
    <a:srgbClr val="F4F2EA"/>
    <a:srgbClr val="8390FF"/>
    <a:srgbClr val="948B6C"/>
    <a:srgbClr val="FB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67" autoAdjust="0"/>
    <p:restoredTop sz="94479" autoAdjust="0"/>
  </p:normalViewPr>
  <p:slideViewPr>
    <p:cSldViewPr>
      <p:cViewPr>
        <p:scale>
          <a:sx n="66" d="100"/>
          <a:sy n="66" d="100"/>
        </p:scale>
        <p:origin x="538" y="341"/>
      </p:cViewPr>
      <p:guideLst>
        <p:guide orient="horz" pos="3067"/>
        <p:guide pos="4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BC-4D8A-A2EF-F8BDC9B8BB8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52-490B-886A-CEE89099046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52-490B-886A-CEE89099046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52-490B-886A-CEE890990462}"/>
              </c:ext>
            </c:extLst>
          </c:dPt>
          <c:dLbls>
            <c:delete val="1"/>
          </c:dLbls>
          <c:cat>
            <c:strRef>
              <c:f>Tabelle1!$A$2:$A$5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C-4D8A-A2EF-F8BDC9B8BB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DC49-609A-3B44-A1C6-133788245302}" type="datetime1">
              <a:rPr lang="de-DE" smtClean="0"/>
              <a:pPr/>
              <a:t>26.09.2025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5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61A5-9AB9-1949-9B9A-C46C190AE8BF}" type="datetime1">
              <a:rPr lang="de-DE" smtClean="0"/>
              <a:pPr/>
              <a:t>26.09.2025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7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2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56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8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0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59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59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1A0-EAC7-FF46-B484-6832FF4081D7}" type="datetime1">
              <a:rPr lang="de-DE" smtClean="0"/>
              <a:pPr/>
              <a:t>26.09.2025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732261" y="3268267"/>
            <a:ext cx="10165696" cy="779700"/>
          </a:xfrm>
          <a:prstGeom prst="rect">
            <a:avLst/>
          </a:prstGeom>
        </p:spPr>
        <p:txBody>
          <a:bodyPr vert="horz"/>
          <a:lstStyle>
            <a:lvl1pPr>
              <a:defRPr sz="5333">
                <a:solidFill>
                  <a:schemeClr val="tx2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>
          <a:xfrm>
            <a:off x="881177" y="2931355"/>
            <a:ext cx="7716256" cy="40163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 cap="small">
                <a:solidFill>
                  <a:schemeClr val="accent6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11" name="Untertitel 1"/>
          <p:cNvSpPr>
            <a:spLocks noGrp="1"/>
          </p:cNvSpPr>
          <p:nvPr>
            <p:ph type="subTitle" idx="4"/>
          </p:nvPr>
        </p:nvSpPr>
        <p:spPr>
          <a:xfrm>
            <a:off x="815519" y="4172839"/>
            <a:ext cx="85355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3705" y="2180861"/>
            <a:ext cx="7716256" cy="307776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26.09.2025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9618" y="2180861"/>
            <a:ext cx="7750008" cy="307776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spcAft>
                <a:spcPts val="503"/>
              </a:spcAft>
              <a:buClr>
                <a:schemeClr val="tx2"/>
              </a:buClr>
              <a:buSzPct val="104000"/>
              <a:buFont typeface="Calibri" panose="020F0502020204030204" pitchFamily="34" charset="0"/>
              <a:buChar char="•"/>
              <a:defRPr sz="2667" b="0" i="0" baseline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lang="de-DE"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26.09.2025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933451"/>
            <a:ext cx="12193588" cy="547188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26.09.2025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11" y="2033"/>
            <a:ext cx="12175543" cy="6853939"/>
          </a:xfrm>
          <a:prstGeom prst="rect">
            <a:avLst/>
          </a:prstGeom>
        </p:spPr>
      </p:pic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1442-76F6-0047-9EC6-9C35C6FEA6B1}" type="datetime1">
              <a:rPr lang="de-DE" smtClean="0"/>
              <a:pPr/>
              <a:t>26.09.2025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3F78779-608E-4124-96BF-FA59ED191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b="-122"/>
          <a:stretch/>
        </p:blipFill>
        <p:spPr>
          <a:xfrm>
            <a:off x="-23886" y="897066"/>
            <a:ext cx="12217474" cy="5960934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B680B3C-0FDF-4E17-A958-9A961C9CE18D}"/>
              </a:ext>
            </a:extLst>
          </p:cNvPr>
          <p:cNvGrpSpPr/>
          <p:nvPr/>
        </p:nvGrpSpPr>
        <p:grpSpPr>
          <a:xfrm>
            <a:off x="-23888" y="4595584"/>
            <a:ext cx="8836457" cy="1641728"/>
            <a:chOff x="-23887" y="4595584"/>
            <a:chExt cx="7309865" cy="1358102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EEA62A3-BB9E-4E48-9DC6-CD841CDA030C}"/>
                </a:ext>
              </a:extLst>
            </p:cNvPr>
            <p:cNvSpPr/>
            <p:nvPr/>
          </p:nvSpPr>
          <p:spPr>
            <a:xfrm>
              <a:off x="-23886" y="4595584"/>
              <a:ext cx="6373761" cy="929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6"/>
            <p:cNvSpPr txBox="1">
              <a:spLocks/>
            </p:cNvSpPr>
            <p:nvPr/>
          </p:nvSpPr>
          <p:spPr>
            <a:xfrm>
              <a:off x="511978" y="4702761"/>
              <a:ext cx="5728830" cy="763815"/>
            </a:xfrm>
            <a:prstGeom prst="rect">
              <a:avLst/>
            </a:prstGeom>
          </p:spPr>
          <p:txBody>
            <a:bodyPr vert="horz" wrap="square" lIns="0" tIns="0" rIns="0" bIns="0">
              <a:spAutoFit/>
            </a:bodyPr>
            <a:lstStyle>
              <a:lvl1pPr>
                <a:defRPr sz="3800" b="0" i="0">
                  <a:solidFill>
                    <a:srgbClr val="17375E"/>
                  </a:solidFill>
                  <a:latin typeface="+mj-lt"/>
                  <a:ea typeface="+mj-ea"/>
                  <a:cs typeface="DINPro"/>
                </a:defRPr>
              </a:lvl1pPr>
            </a:lstStyle>
            <a:p>
              <a:pPr defTabSz="1219170"/>
              <a:r>
                <a:rPr lang="de-DE" sz="6000" kern="0" dirty="0">
                  <a:solidFill>
                    <a:schemeClr val="bg1"/>
                  </a:solidFill>
                  <a:latin typeface="Futura PT Cond Medium" panose="020B0606020204020203" pitchFamily="34" charset="0"/>
                </a:rPr>
                <a:t>THE UNIVERSITY OF GÖTTINGEN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258049D-F6C0-4470-87B4-05818A0B8674}"/>
                </a:ext>
              </a:extLst>
            </p:cNvPr>
            <p:cNvSpPr/>
            <p:nvPr/>
          </p:nvSpPr>
          <p:spPr>
            <a:xfrm>
              <a:off x="6349874" y="4595584"/>
              <a:ext cx="936104" cy="9299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E1A3131-5109-4F1A-A972-1800861BD567}"/>
                </a:ext>
              </a:extLst>
            </p:cNvPr>
            <p:cNvSpPr/>
            <p:nvPr/>
          </p:nvSpPr>
          <p:spPr>
            <a:xfrm>
              <a:off x="-23887" y="5508448"/>
              <a:ext cx="3816423" cy="4452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7B5DD9-4CB5-439F-A0CE-A04DF1852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58" y="935648"/>
            <a:ext cx="12197546" cy="5921375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DBF9E941-B262-44F9-A543-ECE8CC947D6E}"/>
              </a:ext>
            </a:extLst>
          </p:cNvPr>
          <p:cNvSpPr/>
          <p:nvPr/>
        </p:nvSpPr>
        <p:spPr>
          <a:xfrm rot="10800000">
            <a:off x="0" y="922056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chemeClr val="bg1">
                  <a:alpha val="55000"/>
                </a:schemeClr>
              </a:gs>
              <a:gs pos="100000">
                <a:schemeClr val="bg1"/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594704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RESEARCH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066198" y="5205555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CEB6E28-D648-42A5-92B2-AF57035E90E0}"/>
              </a:ext>
            </a:extLst>
          </p:cNvPr>
          <p:cNvGrpSpPr/>
          <p:nvPr/>
        </p:nvGrpSpPr>
        <p:grpSpPr>
          <a:xfrm>
            <a:off x="617041" y="2439670"/>
            <a:ext cx="5839322" cy="3867321"/>
            <a:chOff x="623887" y="2367662"/>
            <a:chExt cx="5839322" cy="3867321"/>
          </a:xfrm>
          <a:solidFill>
            <a:schemeClr val="bg1"/>
          </a:solidFill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623887" y="2367662"/>
              <a:ext cx="5839322" cy="3867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811660" y="2658508"/>
              <a:ext cx="5040560" cy="55720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800" dirty="0">
                  <a:solidFill>
                    <a:schemeClr val="accent1"/>
                  </a:solidFill>
                </a:rPr>
                <a:t>Among the top 3 German universities for research units and research training groups</a:t>
              </a:r>
              <a:endParaRPr lang="de-DE" sz="1800" dirty="0">
                <a:solidFill>
                  <a:schemeClr val="accent1"/>
                </a:solidFill>
              </a:endParaRP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75169704-16C2-4AE3-B29A-FC2736B0085A}"/>
                </a:ext>
              </a:extLst>
            </p:cNvPr>
            <p:cNvGrpSpPr/>
            <p:nvPr/>
          </p:nvGrpSpPr>
          <p:grpSpPr>
            <a:xfrm>
              <a:off x="1056234" y="3226233"/>
              <a:ext cx="4940559" cy="742619"/>
              <a:chOff x="724309" y="3224591"/>
              <a:chExt cx="4940559" cy="742619"/>
            </a:xfrm>
            <a:grpFill/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60E544D-5B6F-4CD6-AD54-8B18C546FAEF}"/>
                  </a:ext>
                </a:extLst>
              </p:cNvPr>
              <p:cNvSpPr txBox="1"/>
              <p:nvPr/>
            </p:nvSpPr>
            <p:spPr>
              <a:xfrm>
                <a:off x="724309" y="3224591"/>
                <a:ext cx="446479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	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research</a:t>
                </a:r>
                <a:r>
                  <a:rPr lang="de-DE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training</a:t>
                </a:r>
                <a:r>
                  <a:rPr lang="de-DE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groups</a:t>
                </a:r>
                <a:endParaRPr lang="de-DE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6126BF0-B5DC-44CD-9246-CB1228C89F14}"/>
                  </a:ext>
                </a:extLst>
              </p:cNvPr>
              <p:cNvSpPr txBox="1"/>
              <p:nvPr/>
            </p:nvSpPr>
            <p:spPr>
              <a:xfrm>
                <a:off x="1200074" y="3640839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1"/>
                    </a:solidFill>
                  </a:rPr>
                  <a:t>coordination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39410D0-F172-4992-93A9-82F930D3E7C1}"/>
                </a:ext>
              </a:extLst>
            </p:cNvPr>
            <p:cNvGrpSpPr/>
            <p:nvPr/>
          </p:nvGrpSpPr>
          <p:grpSpPr>
            <a:xfrm>
              <a:off x="1200250" y="4172020"/>
              <a:ext cx="4797546" cy="768241"/>
              <a:chOff x="896196" y="4229271"/>
              <a:chExt cx="4797546" cy="768241"/>
            </a:xfrm>
            <a:grpFill/>
          </p:grpSpPr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DCB54FD-5F3F-42B2-9DC1-8AD7CA267222}"/>
                  </a:ext>
                </a:extLst>
              </p:cNvPr>
              <p:cNvSpPr txBox="1"/>
              <p:nvPr/>
            </p:nvSpPr>
            <p:spPr>
              <a:xfrm>
                <a:off x="896196" y="4229271"/>
                <a:ext cx="417646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DFG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research</a:t>
                </a:r>
                <a:r>
                  <a:rPr lang="de-DE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units</a:t>
                </a:r>
                <a:endParaRPr lang="de-DE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A04860E-E9F6-49EC-AB15-54298926D62F}"/>
                  </a:ext>
                </a:extLst>
              </p:cNvPr>
              <p:cNvSpPr txBox="1"/>
              <p:nvPr/>
            </p:nvSpPr>
            <p:spPr>
              <a:xfrm>
                <a:off x="1228948" y="4671141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1"/>
                    </a:solidFill>
                  </a:rPr>
                  <a:t>coordination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928516C-A7D6-42BC-BA70-FF20BB6B54A9}"/>
                </a:ext>
              </a:extLst>
            </p:cNvPr>
            <p:cNvGrpSpPr/>
            <p:nvPr/>
          </p:nvGrpSpPr>
          <p:grpSpPr>
            <a:xfrm>
              <a:off x="1200250" y="5146696"/>
              <a:ext cx="5100838" cy="783061"/>
              <a:chOff x="899275" y="5204558"/>
              <a:chExt cx="5100838" cy="783061"/>
            </a:xfrm>
            <a:grpFill/>
          </p:grpSpPr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5EA6CDB-96FD-4A13-8EBE-F5A5FC3CFE08}"/>
                  </a:ext>
                </a:extLst>
              </p:cNvPr>
              <p:cNvSpPr txBox="1"/>
              <p:nvPr/>
            </p:nvSpPr>
            <p:spPr>
              <a:xfrm>
                <a:off x="1243752" y="5661248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1"/>
                    </a:solidFill>
                  </a:rPr>
                  <a:t>coordination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FC74AA1-89AE-43C3-A369-A3F069700115}"/>
                  </a:ext>
                </a:extLst>
              </p:cNvPr>
              <p:cNvSpPr txBox="1"/>
              <p:nvPr/>
            </p:nvSpPr>
            <p:spPr>
              <a:xfrm>
                <a:off x="899275" y="5204558"/>
                <a:ext cx="5100838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Collaborative Research Centers</a:t>
                </a:r>
              </a:p>
            </p:txBody>
          </p: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E405FFA-B713-4917-BACE-D7E23B056587}"/>
                </a:ext>
              </a:extLst>
            </p:cNvPr>
            <p:cNvSpPr txBox="1"/>
            <p:nvPr/>
          </p:nvSpPr>
          <p:spPr>
            <a:xfrm>
              <a:off x="768202" y="3297178"/>
              <a:ext cx="79208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11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92B004B-EF7B-4D98-8E17-F9B993825947}"/>
                </a:ext>
              </a:extLst>
            </p:cNvPr>
            <p:cNvSpPr txBox="1"/>
            <p:nvPr/>
          </p:nvSpPr>
          <p:spPr>
            <a:xfrm>
              <a:off x="903431" y="4200687"/>
              <a:ext cx="44013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4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C2AD61F-5553-4A02-ABDE-301B08BB24D3}"/>
                </a:ext>
              </a:extLst>
            </p:cNvPr>
            <p:cNvSpPr txBox="1"/>
            <p:nvPr/>
          </p:nvSpPr>
          <p:spPr>
            <a:xfrm>
              <a:off x="915455" y="5197696"/>
              <a:ext cx="40680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7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D94EC53B-856E-4C7B-A919-74833A7B03DA}"/>
              </a:ext>
            </a:extLst>
          </p:cNvPr>
          <p:cNvSpPr txBox="1"/>
          <p:nvPr/>
        </p:nvSpPr>
        <p:spPr>
          <a:xfrm>
            <a:off x="5498722" y="5874360"/>
            <a:ext cx="938070" cy="30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Status: 2025</a:t>
            </a:r>
          </a:p>
        </p:txBody>
      </p:sp>
    </p:spTree>
    <p:extLst>
      <p:ext uri="{BB962C8B-B14F-4D97-AF65-F5344CB8AC3E}">
        <p14:creationId xmlns:p14="http://schemas.microsoft.com/office/powerpoint/2010/main" val="22066198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0DA9027-9DCA-4382-998A-3D7BCBF43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6" y="941876"/>
            <a:ext cx="12193588" cy="59105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F7B8F77-ECC9-4527-B259-494BEE8991A3}"/>
              </a:ext>
            </a:extLst>
          </p:cNvPr>
          <p:cNvSpPr/>
          <p:nvPr/>
        </p:nvSpPr>
        <p:spPr>
          <a:xfrm rot="10800000">
            <a:off x="0" y="941876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04432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bg1"/>
                </a:solidFill>
                <a:latin typeface="Futura PT Cond Medium" panose="020B0606020204020203" pitchFamily="34" charset="0"/>
              </a:rPr>
              <a:t>STUDYING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E328560-B998-48D9-90E6-FB0FCBE19BFC}"/>
              </a:ext>
            </a:extLst>
          </p:cNvPr>
          <p:cNvGrpSpPr/>
          <p:nvPr/>
        </p:nvGrpSpPr>
        <p:grpSpPr>
          <a:xfrm>
            <a:off x="623888" y="4581128"/>
            <a:ext cx="10151449" cy="1789708"/>
            <a:chOff x="1128242" y="4569872"/>
            <a:chExt cx="10151449" cy="1789708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1128242" y="4569872"/>
              <a:ext cx="3379374" cy="1789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1510283" y="4732550"/>
              <a:ext cx="2712281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13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faculties</a:t>
              </a:r>
              <a:endParaRPr lang="de-DE" sz="2800" b="1" dirty="0">
                <a:solidFill>
                  <a:schemeClr val="accent1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accent1"/>
                  </a:solidFill>
                </a:rPr>
                <a:t>with subjects in natural sciences, life sciences, humanities, social sciences and medicine</a:t>
              </a:r>
              <a:endParaRPr lang="de-DE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11FA360-8B17-40E3-A178-F494E25A64D2}"/>
                </a:ext>
              </a:extLst>
            </p:cNvPr>
            <p:cNvSpPr/>
            <p:nvPr/>
          </p:nvSpPr>
          <p:spPr>
            <a:xfrm>
              <a:off x="4507616" y="4576925"/>
              <a:ext cx="3379374" cy="8453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60E544D-5B6F-4CD6-AD54-8B18C546FAEF}"/>
                </a:ext>
              </a:extLst>
            </p:cNvPr>
            <p:cNvSpPr txBox="1"/>
            <p:nvPr/>
          </p:nvSpPr>
          <p:spPr>
            <a:xfrm>
              <a:off x="4791467" y="4756279"/>
              <a:ext cx="28395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&gt;200  </a:t>
              </a:r>
              <a:r>
                <a:rPr lang="de-DE" sz="2400" b="1" dirty="0" err="1">
                  <a:solidFill>
                    <a:schemeClr val="bg1"/>
                  </a:solidFill>
                </a:rPr>
                <a:t>degree</a:t>
              </a:r>
              <a:r>
                <a:rPr lang="de-DE" sz="2400" b="1" dirty="0">
                  <a:solidFill>
                    <a:schemeClr val="bg1"/>
                  </a:solidFill>
                </a:rPr>
                <a:t> </a:t>
              </a:r>
              <a:r>
                <a:rPr lang="de-DE" sz="2400" b="1" dirty="0" err="1">
                  <a:solidFill>
                    <a:schemeClr val="bg1"/>
                  </a:solidFill>
                </a:rPr>
                <a:t>courses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54CC17C7-46E8-431D-AE09-9458B7B6F9DF}"/>
                </a:ext>
              </a:extLst>
            </p:cNvPr>
            <p:cNvSpPr/>
            <p:nvPr/>
          </p:nvSpPr>
          <p:spPr>
            <a:xfrm>
              <a:off x="4513326" y="5422295"/>
              <a:ext cx="3369355" cy="9372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B90B3B7-9045-44DE-9FAD-627D76051E1F}"/>
                </a:ext>
              </a:extLst>
            </p:cNvPr>
            <p:cNvSpPr txBox="1"/>
            <p:nvPr/>
          </p:nvSpPr>
          <p:spPr>
            <a:xfrm>
              <a:off x="4506415" y="5495016"/>
              <a:ext cx="3385084" cy="75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top positions in the university rankings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6523A13-CE03-4A49-A272-237943F8A606}"/>
                </a:ext>
              </a:extLst>
            </p:cNvPr>
            <p:cNvSpPr/>
            <p:nvPr/>
          </p:nvSpPr>
          <p:spPr>
            <a:xfrm>
              <a:off x="7891499" y="4576926"/>
              <a:ext cx="3379374" cy="1782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EA7A3BA-3872-477E-827D-F37857E6BA45}"/>
                </a:ext>
              </a:extLst>
            </p:cNvPr>
            <p:cNvSpPr txBox="1"/>
            <p:nvPr/>
          </p:nvSpPr>
          <p:spPr>
            <a:xfrm>
              <a:off x="7921311" y="4720942"/>
              <a:ext cx="33583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27,900 </a:t>
              </a:r>
              <a:r>
                <a:rPr lang="de-DE" sz="2800" b="1" dirty="0" err="1">
                  <a:solidFill>
                    <a:schemeClr val="bg1"/>
                  </a:solidFill>
                </a:rPr>
                <a:t>students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1C9D5042-37EC-417F-AF27-B05B80905717}"/>
                </a:ext>
              </a:extLst>
            </p:cNvPr>
            <p:cNvGraphicFramePr/>
            <p:nvPr/>
          </p:nvGraphicFramePr>
          <p:xfrm>
            <a:off x="8175350" y="5222464"/>
            <a:ext cx="1200204" cy="1010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59CDF2E-D9AA-4470-9257-4B73901FAEFC}"/>
                </a:ext>
              </a:extLst>
            </p:cNvPr>
            <p:cNvSpPr txBox="1"/>
            <p:nvPr/>
          </p:nvSpPr>
          <p:spPr>
            <a:xfrm>
              <a:off x="9249378" y="5353269"/>
              <a:ext cx="151017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bg1"/>
                  </a:solidFill>
                </a:rPr>
                <a:t>18% international </a:t>
              </a:r>
            </a:p>
            <a:p>
              <a:pPr>
                <a:lnSpc>
                  <a:spcPts val="1800"/>
                </a:lnSpc>
              </a:pPr>
              <a:r>
                <a:rPr lang="de-DE" sz="1600" dirty="0" err="1">
                  <a:solidFill>
                    <a:schemeClr val="bg1"/>
                  </a:solidFill>
                </a:rPr>
                <a:t>students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480F5A0F-11E1-4AD3-859E-36C430CBCE7C}"/>
              </a:ext>
            </a:extLst>
          </p:cNvPr>
          <p:cNvSpPr txBox="1"/>
          <p:nvPr/>
        </p:nvSpPr>
        <p:spPr>
          <a:xfrm>
            <a:off x="9491480" y="6092160"/>
            <a:ext cx="1298110" cy="30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WiSe 24/25</a:t>
            </a:r>
          </a:p>
        </p:txBody>
      </p:sp>
    </p:spTree>
    <p:extLst>
      <p:ext uri="{BB962C8B-B14F-4D97-AF65-F5344CB8AC3E}">
        <p14:creationId xmlns:p14="http://schemas.microsoft.com/office/powerpoint/2010/main" val="13574221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37CE0AB-126A-410A-A02D-47EC098B44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25783"/>
            <a:ext cx="12193588" cy="5932217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4704" y="1252994"/>
            <a:ext cx="10937130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  <a:ea typeface="+mn-ea"/>
                <a:cs typeface="+mn-cs"/>
              </a:rPr>
              <a:t>GRADUATE SCHOOLS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utura PT Cond Medium" panose="020B0606020204020203" pitchFamily="34" charset="0"/>
              <a:ea typeface="+mn-ea"/>
              <a:cs typeface="+mn-cs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89FD59F-5FF0-44AB-BB6C-F796163A9C56}"/>
              </a:ext>
            </a:extLst>
          </p:cNvPr>
          <p:cNvGrpSpPr/>
          <p:nvPr/>
        </p:nvGrpSpPr>
        <p:grpSpPr>
          <a:xfrm>
            <a:off x="623888" y="2852936"/>
            <a:ext cx="10369245" cy="3448921"/>
            <a:chOff x="588951" y="2871597"/>
            <a:chExt cx="9436777" cy="3448921"/>
          </a:xfrm>
          <a:solidFill>
            <a:schemeClr val="tx2"/>
          </a:solidFill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92CCBA2-716B-4908-A519-EEF271AB3438}"/>
                </a:ext>
              </a:extLst>
            </p:cNvPr>
            <p:cNvSpPr/>
            <p:nvPr/>
          </p:nvSpPr>
          <p:spPr>
            <a:xfrm>
              <a:off x="588951" y="2871597"/>
              <a:ext cx="9043768" cy="34489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A8F50C3-8DCC-4A2F-B0A8-37BDD8B45A10}"/>
                </a:ext>
              </a:extLst>
            </p:cNvPr>
            <p:cNvSpPr txBox="1"/>
            <p:nvPr/>
          </p:nvSpPr>
          <p:spPr>
            <a:xfrm>
              <a:off x="872660" y="3447661"/>
              <a:ext cx="9153068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Georg August University School </a:t>
              </a:r>
              <a:r>
                <a:rPr lang="de-DE" sz="2200" dirty="0" err="1">
                  <a:solidFill>
                    <a:schemeClr val="bg1"/>
                  </a:solidFill>
                </a:rPr>
                <a:t>of</a:t>
              </a:r>
              <a:r>
                <a:rPr lang="de-DE" sz="2200" dirty="0">
                  <a:solidFill>
                    <a:schemeClr val="bg1"/>
                  </a:solidFill>
                </a:rPr>
                <a:t> Science (GAUSS)</a:t>
              </a:r>
            </a:p>
            <a:p>
              <a:pPr marL="668353" lvl="1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Göttingen Graduate Center for Neurosciences, Biophysics, and Molecular Biosciences </a:t>
              </a:r>
              <a:r>
                <a:rPr lang="de-DE" sz="2200" dirty="0">
                  <a:solidFill>
                    <a:schemeClr val="bg1"/>
                  </a:solidFill>
                </a:rPr>
                <a:t>(GGNB)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Göttingen Graduate School of Social Sciences </a:t>
              </a:r>
              <a:r>
                <a:rPr lang="de-DE" sz="2200" dirty="0">
                  <a:solidFill>
                    <a:schemeClr val="bg1"/>
                  </a:solidFill>
                </a:rPr>
                <a:t>(GGG)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Graduate School of Humanities Göttingen </a:t>
              </a:r>
              <a:r>
                <a:rPr lang="de-DE" sz="2200" dirty="0">
                  <a:solidFill>
                    <a:schemeClr val="bg1"/>
                  </a:solidFill>
                </a:rPr>
                <a:t>(GSGG)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Graduate School of Forest Sciences and Agricultural Sciences </a:t>
              </a:r>
              <a:r>
                <a:rPr lang="de-DE" sz="2200" dirty="0">
                  <a:solidFill>
                    <a:schemeClr val="bg1"/>
                  </a:solidFill>
                </a:rPr>
                <a:t>(GFA)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CA3AED5-5A74-474E-B2AE-CE04DDF4EC9A}"/>
                </a:ext>
              </a:extLst>
            </p:cNvPr>
            <p:cNvGrpSpPr/>
            <p:nvPr/>
          </p:nvGrpSpPr>
          <p:grpSpPr>
            <a:xfrm>
              <a:off x="872660" y="5535893"/>
              <a:ext cx="8519789" cy="707886"/>
              <a:chOff x="1018095" y="5231572"/>
              <a:chExt cx="8519789" cy="707886"/>
            </a:xfrm>
            <a:grpFill/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3BCC11BB-964B-4A06-ADA8-3F066626D4DD}"/>
                  </a:ext>
                </a:extLst>
              </p:cNvPr>
              <p:cNvSpPr txBox="1"/>
              <p:nvPr/>
            </p:nvSpPr>
            <p:spPr>
              <a:xfrm>
                <a:off x="1018095" y="5231572"/>
                <a:ext cx="1025662" cy="7078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4000" b="1" dirty="0">
                    <a:solidFill>
                      <a:schemeClr val="bg1"/>
                    </a:solidFill>
                  </a:rPr>
                  <a:t>699</a:t>
                </a:r>
                <a:endParaRPr lang="de-DE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98CF5A99-20C3-472F-8D5D-8F7A6F7DB22F}"/>
                  </a:ext>
                </a:extLst>
              </p:cNvPr>
              <p:cNvSpPr txBox="1"/>
              <p:nvPr/>
            </p:nvSpPr>
            <p:spPr>
              <a:xfrm>
                <a:off x="1927425" y="5315197"/>
                <a:ext cx="7610459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</a:rPr>
                  <a:t>completed doctorates per year (average)</a:t>
                </a:r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5100764-B6CC-4347-8B7F-B950BEB6332A}"/>
              </a:ext>
            </a:extLst>
          </p:cNvPr>
          <p:cNvSpPr txBox="1"/>
          <p:nvPr/>
        </p:nvSpPr>
        <p:spPr>
          <a:xfrm>
            <a:off x="902204" y="3068960"/>
            <a:ext cx="9461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All PhD students at the University of Göttingen are member of a graduate school: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DDBC038-8A51-4475-A6D8-C0BD8A1D4EC6}"/>
              </a:ext>
            </a:extLst>
          </p:cNvPr>
          <p:cNvSpPr txBox="1"/>
          <p:nvPr/>
        </p:nvSpPr>
        <p:spPr>
          <a:xfrm>
            <a:off x="9553178" y="5805264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2025</a:t>
            </a:r>
          </a:p>
        </p:txBody>
      </p:sp>
    </p:spTree>
    <p:extLst>
      <p:ext uri="{BB962C8B-B14F-4D97-AF65-F5344CB8AC3E}">
        <p14:creationId xmlns:p14="http://schemas.microsoft.com/office/powerpoint/2010/main" val="12473394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520855" y="5949280"/>
            <a:ext cx="8072437" cy="194311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 – An </a:t>
            </a: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11097420" y="6526033"/>
            <a:ext cx="803911" cy="171233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23888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DER GÖTTINGEN CAMPUS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C76BB8B-038E-461B-8924-85D036D97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"/>
          <a:stretch/>
        </p:blipFill>
        <p:spPr>
          <a:xfrm>
            <a:off x="0" y="908720"/>
            <a:ext cx="12193588" cy="5929616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89840" y="1241236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kern="0" dirty="0">
                <a:solidFill>
                  <a:prstClr val="white"/>
                </a:solidFill>
                <a:latin typeface="Futura PT Cond Medium" panose="020B0606020204020203" pitchFamily="34" charset="0"/>
                <a:ea typeface="+mn-ea"/>
                <a:cs typeface="+mn-cs"/>
              </a:rPr>
              <a:t>THE</a:t>
            </a: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 GÖTTINGEN CAMPUS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968098C-5F26-4FB5-844D-12103AF693DA}"/>
              </a:ext>
            </a:extLst>
          </p:cNvPr>
          <p:cNvGrpSpPr/>
          <p:nvPr/>
        </p:nvGrpSpPr>
        <p:grpSpPr>
          <a:xfrm>
            <a:off x="623888" y="3367077"/>
            <a:ext cx="9068494" cy="2582203"/>
            <a:chOff x="-1867699" y="3632386"/>
            <a:chExt cx="9068494" cy="2582203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70F4F40-DC48-4CB1-A394-B348B3AE27FE}"/>
                </a:ext>
              </a:extLst>
            </p:cNvPr>
            <p:cNvSpPr/>
            <p:nvPr/>
          </p:nvSpPr>
          <p:spPr>
            <a:xfrm>
              <a:off x="-1867699" y="3632386"/>
              <a:ext cx="8748634" cy="25822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F88A362-7BDC-44BC-B0BF-ADC25AC92BF1}"/>
                </a:ext>
              </a:extLst>
            </p:cNvPr>
            <p:cNvGrpSpPr/>
            <p:nvPr/>
          </p:nvGrpSpPr>
          <p:grpSpPr>
            <a:xfrm>
              <a:off x="2611101" y="3838875"/>
              <a:ext cx="4480332" cy="752414"/>
              <a:chOff x="2279176" y="3837233"/>
              <a:chExt cx="4480332" cy="752414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76A9C022-376D-408F-BF32-92DB45C0FBAA}"/>
                  </a:ext>
                </a:extLst>
              </p:cNvPr>
              <p:cNvSpPr txBox="1"/>
              <p:nvPr/>
            </p:nvSpPr>
            <p:spPr>
              <a:xfrm>
                <a:off x="2279176" y="3837233"/>
                <a:ext cx="41764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 err="1">
                    <a:solidFill>
                      <a:schemeClr val="bg1"/>
                    </a:solidFill>
                  </a:rPr>
                  <a:t>research</a:t>
                </a:r>
                <a:r>
                  <a:rPr lang="de-DE" sz="2800" b="1" dirty="0">
                    <a:solidFill>
                      <a:schemeClr val="bg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bg1"/>
                    </a:solidFill>
                  </a:rPr>
                  <a:t>institutions</a:t>
                </a:r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0848AA3-A82E-42FC-964C-CCCF1791C1C7}"/>
                  </a:ext>
                </a:extLst>
              </p:cNvPr>
              <p:cNvSpPr txBox="1"/>
              <p:nvPr/>
            </p:nvSpPr>
            <p:spPr>
              <a:xfrm>
                <a:off x="2294714" y="4263276"/>
                <a:ext cx="4464794" cy="326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dirty="0" err="1">
                    <a:solidFill>
                      <a:schemeClr val="bg1"/>
                    </a:solidFill>
                  </a:rPr>
                  <a:t>of</a:t>
                </a:r>
                <a:r>
                  <a:rPr lang="de-DE" sz="1800" dirty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which</a:t>
                </a:r>
                <a:r>
                  <a:rPr lang="de-DE" sz="1800" dirty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are</a:t>
                </a:r>
                <a:r>
                  <a:rPr lang="de-DE" sz="1800" dirty="0">
                    <a:solidFill>
                      <a:schemeClr val="bg1"/>
                    </a:solidFill>
                  </a:rPr>
                  <a:t> 4 Max Planck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institutes</a:t>
                </a:r>
                <a:endParaRPr lang="de-DE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1F9DBD5-78C6-4120-B552-5864BB0E57AB}"/>
                </a:ext>
              </a:extLst>
            </p:cNvPr>
            <p:cNvSpPr txBox="1"/>
            <p:nvPr/>
          </p:nvSpPr>
          <p:spPr>
            <a:xfrm>
              <a:off x="2626639" y="4639458"/>
              <a:ext cx="41764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 err="1">
                  <a:solidFill>
                    <a:schemeClr val="bg1"/>
                  </a:solidFill>
                </a:rPr>
                <a:t>associated</a:t>
              </a:r>
              <a:r>
                <a:rPr lang="de-DE" sz="2800" b="1" dirty="0">
                  <a:solidFill>
                    <a:schemeClr val="bg1"/>
                  </a:solidFill>
                </a:rPr>
                <a:t> </a:t>
              </a:r>
              <a:r>
                <a:rPr lang="de-DE" sz="2800" b="1" dirty="0" err="1">
                  <a:solidFill>
                    <a:schemeClr val="bg1"/>
                  </a:solidFill>
                </a:rPr>
                <a:t>partners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603470A-CCDE-422B-91D7-74ED5D2FF0F1}"/>
                </a:ext>
              </a:extLst>
            </p:cNvPr>
            <p:cNvGrpSpPr/>
            <p:nvPr/>
          </p:nvGrpSpPr>
          <p:grpSpPr>
            <a:xfrm>
              <a:off x="2664291" y="5251942"/>
              <a:ext cx="4536504" cy="740697"/>
              <a:chOff x="2363316" y="5309804"/>
              <a:chExt cx="4536504" cy="740697"/>
            </a:xfrm>
          </p:grpSpPr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97CF7E8-0D07-4347-B9B5-060B137BE03F}"/>
                  </a:ext>
                </a:extLst>
              </p:cNvPr>
              <p:cNvSpPr txBox="1"/>
              <p:nvPr/>
            </p:nvSpPr>
            <p:spPr>
              <a:xfrm>
                <a:off x="2381723" y="5681169"/>
                <a:ext cx="44647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800" dirty="0">
                    <a:solidFill>
                      <a:schemeClr val="bg1"/>
                    </a:solidFill>
                  </a:rPr>
                  <a:t>in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almost</a:t>
                </a:r>
                <a:r>
                  <a:rPr lang="de-DE" sz="1800" dirty="0">
                    <a:solidFill>
                      <a:schemeClr val="bg1"/>
                    </a:solidFill>
                  </a:rPr>
                  <a:t> all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scientific</a:t>
                </a:r>
                <a:r>
                  <a:rPr lang="de-DE" sz="1800" dirty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disciplines</a:t>
                </a:r>
                <a:endParaRPr lang="de-DE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3C7A0B4-C8AF-436E-9C25-8A67A9D0D44D}"/>
                  </a:ext>
                </a:extLst>
              </p:cNvPr>
              <p:cNvSpPr txBox="1"/>
              <p:nvPr/>
            </p:nvSpPr>
            <p:spPr>
              <a:xfrm>
                <a:off x="2363316" y="5309804"/>
                <a:ext cx="45365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 err="1">
                    <a:solidFill>
                      <a:schemeClr val="bg1"/>
                    </a:solidFill>
                  </a:rPr>
                  <a:t>researchers</a:t>
                </a:r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1D87D2-B270-413A-B8D9-CD5CA31759DE}"/>
                </a:ext>
              </a:extLst>
            </p:cNvPr>
            <p:cNvSpPr txBox="1"/>
            <p:nvPr/>
          </p:nvSpPr>
          <p:spPr>
            <a:xfrm>
              <a:off x="1958526" y="3844385"/>
              <a:ext cx="695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 9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71ED446-3CAB-4C7A-A9A6-3921879C7CBE}"/>
                </a:ext>
              </a:extLst>
            </p:cNvPr>
            <p:cNvSpPr txBox="1"/>
            <p:nvPr/>
          </p:nvSpPr>
          <p:spPr>
            <a:xfrm>
              <a:off x="1958526" y="4575763"/>
              <a:ext cx="7920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15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A3E4C65-55A6-4E67-954E-60DA85146104}"/>
                </a:ext>
              </a:extLst>
            </p:cNvPr>
            <p:cNvSpPr txBox="1"/>
            <p:nvPr/>
          </p:nvSpPr>
          <p:spPr>
            <a:xfrm>
              <a:off x="915455" y="5269704"/>
              <a:ext cx="18061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&gt; 5,900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56167073-8AD8-41B5-B70E-916C00D53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1" y="4005273"/>
            <a:ext cx="2274288" cy="113274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D43720C-012D-4287-9C63-9FBA12E30DB7}"/>
              </a:ext>
            </a:extLst>
          </p:cNvPr>
          <p:cNvSpPr txBox="1"/>
          <p:nvPr/>
        </p:nvSpPr>
        <p:spPr>
          <a:xfrm>
            <a:off x="838244" y="5517232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2025</a:t>
            </a:r>
          </a:p>
        </p:txBody>
      </p:sp>
    </p:spTree>
    <p:extLst>
      <p:ext uri="{BB962C8B-B14F-4D97-AF65-F5344CB8AC3E}">
        <p14:creationId xmlns:p14="http://schemas.microsoft.com/office/powerpoint/2010/main" val="10244675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47FCB0-6D53-41A2-B0A3-316E3A2E1E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9458"/>
            <a:ext cx="12193588" cy="59485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995A56A-2548-4530-B050-C532B51C9664}"/>
              </a:ext>
            </a:extLst>
          </p:cNvPr>
          <p:cNvSpPr/>
          <p:nvPr/>
        </p:nvSpPr>
        <p:spPr>
          <a:xfrm rot="10800000">
            <a:off x="-15566" y="904043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103342" y="5222464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el 6">
            <a:extLst>
              <a:ext uri="{FF2B5EF4-FFF2-40B4-BE49-F238E27FC236}">
                <a16:creationId xmlns:a16="http://schemas.microsoft.com/office/drawing/2014/main" id="{F2CC2DCE-C50F-40A7-B960-A8F245620D4B}"/>
              </a:ext>
            </a:extLst>
          </p:cNvPr>
          <p:cNvSpPr txBox="1">
            <a:spLocks/>
          </p:cNvSpPr>
          <p:nvPr/>
        </p:nvSpPr>
        <p:spPr>
          <a:xfrm>
            <a:off x="597964" y="1244050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SUB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38E5E0C-5179-45FA-AD9D-55350F59D0F0}"/>
              </a:ext>
            </a:extLst>
          </p:cNvPr>
          <p:cNvGrpSpPr/>
          <p:nvPr/>
        </p:nvGrpSpPr>
        <p:grpSpPr>
          <a:xfrm>
            <a:off x="623888" y="3645024"/>
            <a:ext cx="9865096" cy="2747409"/>
            <a:chOff x="479871" y="2364467"/>
            <a:chExt cx="9865096" cy="2747409"/>
          </a:xfrm>
          <a:solidFill>
            <a:schemeClr val="bg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F0B4D21-02E8-4098-BBCF-C2063C62B48F}"/>
                </a:ext>
              </a:extLst>
            </p:cNvPr>
            <p:cNvSpPr/>
            <p:nvPr/>
          </p:nvSpPr>
          <p:spPr>
            <a:xfrm>
              <a:off x="479871" y="2364467"/>
              <a:ext cx="9865096" cy="2747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8B95D8-7095-42C3-949D-867810153149}"/>
                </a:ext>
              </a:extLst>
            </p:cNvPr>
            <p:cNvSpPr txBox="1"/>
            <p:nvPr/>
          </p:nvSpPr>
          <p:spPr>
            <a:xfrm>
              <a:off x="768200" y="2783268"/>
              <a:ext cx="9504759" cy="36022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2800" b="1" dirty="0">
                  <a:solidFill>
                    <a:schemeClr val="accent1"/>
                  </a:solidFill>
                </a:rPr>
                <a:t>Lower Saxony State and University Library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F0AF82C-2D54-49FB-A9B6-EBE4CB273962}"/>
                </a:ext>
              </a:extLst>
            </p:cNvPr>
            <p:cNvSpPr txBox="1"/>
            <p:nvPr/>
          </p:nvSpPr>
          <p:spPr>
            <a:xfrm>
              <a:off x="2553489" y="3204551"/>
              <a:ext cx="351901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total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media</a:t>
              </a:r>
              <a:r>
                <a:rPr lang="de-DE" sz="2800" b="1" dirty="0">
                  <a:solidFill>
                    <a:schemeClr val="accent1"/>
                  </a:solidFill>
                </a:rPr>
                <a:t>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holdings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4B02DBE5-1439-4ED5-882E-601B38D1A87B}"/>
                </a:ext>
              </a:extLst>
            </p:cNvPr>
            <p:cNvSpPr txBox="1"/>
            <p:nvPr/>
          </p:nvSpPr>
          <p:spPr>
            <a:xfrm>
              <a:off x="2553490" y="3719817"/>
              <a:ext cx="6567639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book pages digitally accessible worldwide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E7F449C-458D-4AB8-B363-F15ADDAB1DC3}"/>
                </a:ext>
              </a:extLst>
            </p:cNvPr>
            <p:cNvSpPr txBox="1"/>
            <p:nvPr/>
          </p:nvSpPr>
          <p:spPr>
            <a:xfrm>
              <a:off x="2553489" y="4250532"/>
              <a:ext cx="533801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annual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library</a:t>
              </a:r>
              <a:r>
                <a:rPr lang="de-DE" sz="2800" b="1" dirty="0">
                  <a:solidFill>
                    <a:schemeClr val="accent1"/>
                  </a:solidFill>
                </a:rPr>
                <a:t>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visits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E5C8676-C4BF-42E7-A4A9-08E745EE6D6A}"/>
                </a:ext>
              </a:extLst>
            </p:cNvPr>
            <p:cNvSpPr txBox="1"/>
            <p:nvPr/>
          </p:nvSpPr>
          <p:spPr>
            <a:xfrm>
              <a:off x="840209" y="3215840"/>
              <a:ext cx="19778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10 </a:t>
              </a:r>
              <a:r>
                <a:rPr lang="de-DE" sz="2800" b="1" dirty="0" err="1">
                  <a:solidFill>
                    <a:schemeClr val="bg2"/>
                  </a:solidFill>
                </a:rPr>
                <a:t>million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8EEEC2BB-247E-41DD-B9D1-E5710F2EB68B}"/>
                </a:ext>
              </a:extLst>
            </p:cNvPr>
            <p:cNvSpPr txBox="1"/>
            <p:nvPr/>
          </p:nvSpPr>
          <p:spPr>
            <a:xfrm>
              <a:off x="860285" y="3718676"/>
              <a:ext cx="18857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15 </a:t>
              </a:r>
              <a:r>
                <a:rPr lang="de-DE" sz="2800" b="1" dirty="0" err="1">
                  <a:solidFill>
                    <a:schemeClr val="bg2"/>
                  </a:solidFill>
                </a:rPr>
                <a:t>million</a:t>
              </a:r>
              <a:r>
                <a:rPr lang="de-DE" sz="2800" b="1" dirty="0">
                  <a:solidFill>
                    <a:schemeClr val="bg2"/>
                  </a:solidFill>
                </a:rPr>
                <a:t> 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A2FFA30-20A4-4DF3-8275-C636D8BF1EAE}"/>
                </a:ext>
              </a:extLst>
            </p:cNvPr>
            <p:cNvSpPr txBox="1"/>
            <p:nvPr/>
          </p:nvSpPr>
          <p:spPr>
            <a:xfrm>
              <a:off x="768202" y="4254326"/>
              <a:ext cx="18857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2.2 </a:t>
              </a:r>
              <a:r>
                <a:rPr lang="de-DE" sz="2800" b="1" dirty="0" err="1">
                  <a:solidFill>
                    <a:schemeClr val="bg2"/>
                  </a:solidFill>
                </a:rPr>
                <a:t>million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BA4C683F-8DC9-4BEE-8821-A2429A069AE4}"/>
              </a:ext>
            </a:extLst>
          </p:cNvPr>
          <p:cNvSpPr txBox="1"/>
          <p:nvPr/>
        </p:nvSpPr>
        <p:spPr>
          <a:xfrm>
            <a:off x="9427230" y="5920267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Status: 2025</a:t>
            </a:r>
          </a:p>
        </p:txBody>
      </p:sp>
    </p:spTree>
    <p:extLst>
      <p:ext uri="{BB962C8B-B14F-4D97-AF65-F5344CB8AC3E}">
        <p14:creationId xmlns:p14="http://schemas.microsoft.com/office/powerpoint/2010/main" val="1977336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1B1AF10-4AD8-42BF-B4B5-FF3B11F21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1" y="928683"/>
            <a:ext cx="12193588" cy="5919986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8224" y="1246543"/>
            <a:ext cx="820082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LARGEST EMPLOYER IN THE REGION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utura PT Cond Medium" panose="020B0606020204020203" pitchFamily="34" charset="0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0F4F40-DC48-4CB1-A394-B348B3AE27FE}"/>
              </a:ext>
            </a:extLst>
          </p:cNvPr>
          <p:cNvSpPr/>
          <p:nvPr/>
        </p:nvSpPr>
        <p:spPr>
          <a:xfrm>
            <a:off x="660421" y="4293096"/>
            <a:ext cx="10977115" cy="20882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603470A-CCDE-422B-91D7-74ED5D2FF0F1}"/>
              </a:ext>
            </a:extLst>
          </p:cNvPr>
          <p:cNvGrpSpPr/>
          <p:nvPr/>
        </p:nvGrpSpPr>
        <p:grpSpPr>
          <a:xfrm>
            <a:off x="7633357" y="4411322"/>
            <a:ext cx="2927933" cy="740697"/>
            <a:chOff x="2480696" y="5309804"/>
            <a:chExt cx="4536504" cy="740697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97CF7E8-0D07-4347-B9B5-060B137BE03F}"/>
                </a:ext>
              </a:extLst>
            </p:cNvPr>
            <p:cNvSpPr txBox="1"/>
            <p:nvPr/>
          </p:nvSpPr>
          <p:spPr>
            <a:xfrm>
              <a:off x="2499103" y="5681169"/>
              <a:ext cx="4464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 err="1">
                  <a:solidFill>
                    <a:schemeClr val="bg1"/>
                  </a:solidFill>
                </a:rPr>
                <a:t>excluding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auxiliary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staff</a:t>
              </a:r>
              <a:endParaRPr lang="de-DE" sz="18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3C7A0B4-C8AF-436E-9C25-8A67A9D0D44D}"/>
                </a:ext>
              </a:extLst>
            </p:cNvPr>
            <p:cNvSpPr txBox="1"/>
            <p:nvPr/>
          </p:nvSpPr>
          <p:spPr>
            <a:xfrm>
              <a:off x="2480696" y="5309804"/>
              <a:ext cx="45365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 err="1">
                  <a:solidFill>
                    <a:schemeClr val="bg1"/>
                  </a:solidFill>
                </a:rPr>
                <a:t>employees</a:t>
              </a:r>
              <a:r>
                <a:rPr lang="de-DE" sz="2800" b="1" dirty="0">
                  <a:solidFill>
                    <a:schemeClr val="bg1"/>
                  </a:solidFill>
                </a:rPr>
                <a:t> UMG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71ED446-3CAB-4C7A-A9A6-3921879C7CBE}"/>
              </a:ext>
            </a:extLst>
          </p:cNvPr>
          <p:cNvSpPr txBox="1"/>
          <p:nvPr/>
        </p:nvSpPr>
        <p:spPr>
          <a:xfrm>
            <a:off x="945516" y="4450310"/>
            <a:ext cx="140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4,814</a:t>
            </a:r>
            <a:endParaRPr lang="de-DE" sz="3600" dirty="0">
              <a:solidFill>
                <a:schemeClr val="accent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A3E4C65-55A6-4E67-954E-60DA85146104}"/>
              </a:ext>
            </a:extLst>
          </p:cNvPr>
          <p:cNvSpPr txBox="1"/>
          <p:nvPr/>
        </p:nvSpPr>
        <p:spPr>
          <a:xfrm>
            <a:off x="5865535" y="4428744"/>
            <a:ext cx="180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chemeClr val="accent1"/>
                </a:solidFill>
              </a:rPr>
              <a:t>8,204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338A662-1CC8-4A46-9F37-4EB7BF3D354F}"/>
              </a:ext>
            </a:extLst>
          </p:cNvPr>
          <p:cNvSpPr txBox="1"/>
          <p:nvPr/>
        </p:nvSpPr>
        <p:spPr>
          <a:xfrm>
            <a:off x="2287016" y="4812117"/>
            <a:ext cx="2556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 err="1">
                <a:solidFill>
                  <a:schemeClr val="bg1"/>
                </a:solidFill>
              </a:rPr>
              <a:t>excluding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auxiliary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staff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A63F0C0-8A9E-4E87-93D4-4AB9F69E6E93}"/>
              </a:ext>
            </a:extLst>
          </p:cNvPr>
          <p:cNvSpPr txBox="1"/>
          <p:nvPr/>
        </p:nvSpPr>
        <p:spPr>
          <a:xfrm>
            <a:off x="2275135" y="4429084"/>
            <a:ext cx="3389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 err="1">
                <a:solidFill>
                  <a:schemeClr val="bg1"/>
                </a:solidFill>
              </a:rPr>
              <a:t>employees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university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333BB5-CF3F-46B4-BCB8-16CE74158049}"/>
              </a:ext>
            </a:extLst>
          </p:cNvPr>
          <p:cNvSpPr txBox="1"/>
          <p:nvPr/>
        </p:nvSpPr>
        <p:spPr>
          <a:xfrm>
            <a:off x="2430994" y="5149164"/>
            <a:ext cx="850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406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E5F83BD-FF04-41AB-B992-308077C5FC61}"/>
              </a:ext>
            </a:extLst>
          </p:cNvPr>
          <p:cNvSpPr txBox="1"/>
          <p:nvPr/>
        </p:nvSpPr>
        <p:spPr>
          <a:xfrm>
            <a:off x="992041" y="5229201"/>
            <a:ext cx="1005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 err="1">
                <a:solidFill>
                  <a:schemeClr val="bg1"/>
                </a:solidFill>
              </a:rPr>
              <a:t>thereof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0FCC951-3AEA-44DE-BEAB-A97548A65506}"/>
              </a:ext>
            </a:extLst>
          </p:cNvPr>
          <p:cNvSpPr txBox="1"/>
          <p:nvPr/>
        </p:nvSpPr>
        <p:spPr>
          <a:xfrm>
            <a:off x="3136379" y="5182017"/>
            <a:ext cx="2779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</a:rPr>
              <a:t>professors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3732988-5E30-49F9-9958-9B607F938554}"/>
              </a:ext>
            </a:extLst>
          </p:cNvPr>
          <p:cNvSpPr txBox="1"/>
          <p:nvPr/>
        </p:nvSpPr>
        <p:spPr>
          <a:xfrm>
            <a:off x="2169345" y="5536257"/>
            <a:ext cx="1065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1,986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857CFCF-5F77-45A6-84FB-0F7F8A4D300C}"/>
              </a:ext>
            </a:extLst>
          </p:cNvPr>
          <p:cNvSpPr txBox="1"/>
          <p:nvPr/>
        </p:nvSpPr>
        <p:spPr>
          <a:xfrm>
            <a:off x="3136078" y="5551595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</a:rPr>
              <a:t>scientific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staff</a:t>
            </a:r>
            <a:endParaRPr lang="de-DE" sz="2400" b="1" dirty="0">
              <a:solidFill>
                <a:schemeClr val="bg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477CF80-08C2-41DB-AD64-26736D6DA81D}"/>
              </a:ext>
            </a:extLst>
          </p:cNvPr>
          <p:cNvGrpSpPr/>
          <p:nvPr/>
        </p:nvGrpSpPr>
        <p:grpSpPr>
          <a:xfrm>
            <a:off x="6336961" y="5144037"/>
            <a:ext cx="6761541" cy="909806"/>
            <a:chOff x="1108475" y="5371062"/>
            <a:chExt cx="6761541" cy="909806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7C6359F-AAA1-4BB6-AC8B-2B3A575852F3}"/>
                </a:ext>
              </a:extLst>
            </p:cNvPr>
            <p:cNvSpPr txBox="1"/>
            <p:nvPr/>
          </p:nvSpPr>
          <p:spPr>
            <a:xfrm>
              <a:off x="2556420" y="5371062"/>
              <a:ext cx="8508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109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79046030-4A74-4E62-BA4B-5D9DCB738726}"/>
                </a:ext>
              </a:extLst>
            </p:cNvPr>
            <p:cNvSpPr txBox="1"/>
            <p:nvPr/>
          </p:nvSpPr>
          <p:spPr>
            <a:xfrm>
              <a:off x="1108475" y="5451099"/>
              <a:ext cx="10059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 err="1">
                  <a:solidFill>
                    <a:schemeClr val="bg1"/>
                  </a:solidFill>
                </a:rPr>
                <a:t>thereof</a:t>
              </a:r>
              <a:endParaRPr lang="de-DE" sz="1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30ED0AC-8B88-433C-B183-BA707AF30543}"/>
                </a:ext>
              </a:extLst>
            </p:cNvPr>
            <p:cNvSpPr txBox="1"/>
            <p:nvPr/>
          </p:nvSpPr>
          <p:spPr>
            <a:xfrm>
              <a:off x="3261805" y="5404599"/>
              <a:ext cx="27798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 err="1">
                  <a:solidFill>
                    <a:schemeClr val="bg1"/>
                  </a:solidFill>
                </a:rPr>
                <a:t>professors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CFEBF443-FAA3-41DA-A098-253DB2B8671F}"/>
                </a:ext>
              </a:extLst>
            </p:cNvPr>
            <p:cNvSpPr txBox="1"/>
            <p:nvPr/>
          </p:nvSpPr>
          <p:spPr>
            <a:xfrm>
              <a:off x="2293143" y="5757648"/>
              <a:ext cx="10654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1,891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7E0DE051-99E4-4278-BBEE-44C0C98E0DF6}"/>
                </a:ext>
              </a:extLst>
            </p:cNvPr>
            <p:cNvSpPr txBox="1"/>
            <p:nvPr/>
          </p:nvSpPr>
          <p:spPr>
            <a:xfrm>
              <a:off x="3261504" y="5773493"/>
              <a:ext cx="46085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 err="1">
                  <a:solidFill>
                    <a:schemeClr val="bg1"/>
                  </a:solidFill>
                </a:rPr>
                <a:t>scientific</a:t>
              </a:r>
              <a:r>
                <a:rPr lang="de-DE" sz="2400" b="1" dirty="0">
                  <a:solidFill>
                    <a:schemeClr val="bg1"/>
                  </a:solidFill>
                </a:rPr>
                <a:t> </a:t>
              </a:r>
              <a:r>
                <a:rPr lang="de-DE" sz="2400" b="1" dirty="0" err="1">
                  <a:solidFill>
                    <a:schemeClr val="bg1"/>
                  </a:solidFill>
                </a:rPr>
                <a:t>staff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0C9A6B4E-192E-49D4-A38E-5CD024F51D63}"/>
              </a:ext>
            </a:extLst>
          </p:cNvPr>
          <p:cNvSpPr txBox="1"/>
          <p:nvPr/>
        </p:nvSpPr>
        <p:spPr>
          <a:xfrm>
            <a:off x="10593624" y="5948413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2025</a:t>
            </a:r>
          </a:p>
        </p:txBody>
      </p:sp>
    </p:spTree>
    <p:extLst>
      <p:ext uri="{BB962C8B-B14F-4D97-AF65-F5344CB8AC3E}">
        <p14:creationId xmlns:p14="http://schemas.microsoft.com/office/powerpoint/2010/main" val="15271450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Farben Uni Göttingen">
      <a:dk1>
        <a:sysClr val="windowText" lastClr="000000"/>
      </a:dk1>
      <a:lt1>
        <a:sysClr val="window" lastClr="FFFFFF"/>
      </a:lt1>
      <a:dk2>
        <a:srgbClr val="005F9B"/>
      </a:dk2>
      <a:lt2>
        <a:srgbClr val="50A5D2"/>
      </a:lt2>
      <a:accent1>
        <a:srgbClr val="153268"/>
      </a:accent1>
      <a:accent2>
        <a:srgbClr val="3B3B3A"/>
      </a:accent2>
      <a:accent3>
        <a:srgbClr val="84BFEA"/>
      </a:accent3>
      <a:accent4>
        <a:srgbClr val="EAE2D8"/>
      </a:accent4>
      <a:accent5>
        <a:srgbClr val="F6F4F0"/>
      </a:accent5>
      <a:accent6>
        <a:srgbClr val="575756"/>
      </a:accent6>
      <a:hlink>
        <a:srgbClr val="0033CC"/>
      </a:hlink>
      <a:folHlink>
        <a:srgbClr val="6600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</Words>
  <Application>Microsoft Office PowerPoint</Application>
  <PresentationFormat>Benutzerdefiniert</PresentationFormat>
  <Paragraphs>72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 PT Cond Medium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Lange, Regina (ZVW);Voss, Christine</dc:creator>
  <cp:lastModifiedBy>Voss, Christine</cp:lastModifiedBy>
  <cp:revision>245</cp:revision>
  <dcterms:created xsi:type="dcterms:W3CDTF">2017-08-09T09:33:14Z</dcterms:created>
  <dcterms:modified xsi:type="dcterms:W3CDTF">2025-09-26T06:42:56Z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