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261" r:id="rId2"/>
    <p:sldId id="262" r:id="rId3"/>
    <p:sldId id="270" r:id="rId4"/>
    <p:sldId id="271" r:id="rId5"/>
    <p:sldId id="275" r:id="rId6"/>
    <p:sldId id="272" r:id="rId7"/>
    <p:sldId id="273" r:id="rId8"/>
    <p:sldId id="274" r:id="rId9"/>
    <p:sldId id="276" r:id="rId10"/>
    <p:sldId id="277" r:id="rId11"/>
    <p:sldId id="278" r:id="rId12"/>
  </p:sldIdLst>
  <p:sldSz cx="12193588" cy="6858000"/>
  <p:notesSz cx="13004800" cy="9753600"/>
  <p:defaultTextStyle>
    <a:defPPr>
      <a:defRPr lang="de-DE"/>
    </a:defPPr>
    <a:lvl1pPr marL="0" algn="l" defTabSz="382603" rtl="0" eaLnBrk="1" latinLnBrk="0" hangingPunct="1">
      <a:defRPr sz="1467" kern="1200">
        <a:solidFill>
          <a:schemeClr val="tx1"/>
        </a:solidFill>
        <a:latin typeface="+mn-lt"/>
        <a:ea typeface="+mn-ea"/>
        <a:cs typeface="+mn-cs"/>
      </a:defRPr>
    </a:lvl1pPr>
    <a:lvl2pPr marL="382603" algn="l" defTabSz="382603" rtl="0" eaLnBrk="1" latinLnBrk="0" hangingPunct="1">
      <a:defRPr sz="1467" kern="1200">
        <a:solidFill>
          <a:schemeClr val="tx1"/>
        </a:solidFill>
        <a:latin typeface="+mn-lt"/>
        <a:ea typeface="+mn-ea"/>
        <a:cs typeface="+mn-cs"/>
      </a:defRPr>
    </a:lvl2pPr>
    <a:lvl3pPr marL="765208" algn="l" defTabSz="382603" rtl="0" eaLnBrk="1" latinLnBrk="0" hangingPunct="1">
      <a:defRPr sz="1467" kern="1200">
        <a:solidFill>
          <a:schemeClr val="tx1"/>
        </a:solidFill>
        <a:latin typeface="+mn-lt"/>
        <a:ea typeface="+mn-ea"/>
        <a:cs typeface="+mn-cs"/>
      </a:defRPr>
    </a:lvl3pPr>
    <a:lvl4pPr marL="1147811" algn="l" defTabSz="382603" rtl="0" eaLnBrk="1" latinLnBrk="0" hangingPunct="1">
      <a:defRPr sz="1467" kern="1200">
        <a:solidFill>
          <a:schemeClr val="tx1"/>
        </a:solidFill>
        <a:latin typeface="+mn-lt"/>
        <a:ea typeface="+mn-ea"/>
        <a:cs typeface="+mn-cs"/>
      </a:defRPr>
    </a:lvl4pPr>
    <a:lvl5pPr marL="1530418" algn="l" defTabSz="382603" rtl="0" eaLnBrk="1" latinLnBrk="0" hangingPunct="1">
      <a:defRPr sz="1467" kern="1200">
        <a:solidFill>
          <a:schemeClr val="tx1"/>
        </a:solidFill>
        <a:latin typeface="+mn-lt"/>
        <a:ea typeface="+mn-ea"/>
        <a:cs typeface="+mn-cs"/>
      </a:defRPr>
    </a:lvl5pPr>
    <a:lvl6pPr marL="1913021" algn="l" defTabSz="382603" rtl="0" eaLnBrk="1" latinLnBrk="0" hangingPunct="1">
      <a:defRPr sz="1467" kern="1200">
        <a:solidFill>
          <a:schemeClr val="tx1"/>
        </a:solidFill>
        <a:latin typeface="+mn-lt"/>
        <a:ea typeface="+mn-ea"/>
        <a:cs typeface="+mn-cs"/>
      </a:defRPr>
    </a:lvl6pPr>
    <a:lvl7pPr marL="2295624" algn="l" defTabSz="382603" rtl="0" eaLnBrk="1" latinLnBrk="0" hangingPunct="1">
      <a:defRPr sz="1467" kern="1200">
        <a:solidFill>
          <a:schemeClr val="tx1"/>
        </a:solidFill>
        <a:latin typeface="+mn-lt"/>
        <a:ea typeface="+mn-ea"/>
        <a:cs typeface="+mn-cs"/>
      </a:defRPr>
    </a:lvl7pPr>
    <a:lvl8pPr marL="2678227" algn="l" defTabSz="382603" rtl="0" eaLnBrk="1" latinLnBrk="0" hangingPunct="1">
      <a:defRPr sz="1467" kern="1200">
        <a:solidFill>
          <a:schemeClr val="tx1"/>
        </a:solidFill>
        <a:latin typeface="+mn-lt"/>
        <a:ea typeface="+mn-ea"/>
        <a:cs typeface="+mn-cs"/>
      </a:defRPr>
    </a:lvl8pPr>
    <a:lvl9pPr marL="3060834" algn="l" defTabSz="382603" rtl="0" eaLnBrk="1" latinLnBrk="0" hangingPunct="1">
      <a:defRPr sz="1467"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52" userDrawn="1">
          <p15:clr>
            <a:srgbClr val="A4A3A4"/>
          </p15:clr>
        </p15:guide>
        <p15:guide id="2" pos="-6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96D4"/>
    <a:srgbClr val="D0D8E8"/>
    <a:srgbClr val="F5F4F0"/>
    <a:srgbClr val="F4F2EA"/>
    <a:srgbClr val="4F334E"/>
    <a:srgbClr val="8390FF"/>
    <a:srgbClr val="948B6C"/>
    <a:srgbClr val="FBC1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743" autoAdjust="0"/>
    <p:restoredTop sz="78052" autoAdjust="0"/>
  </p:normalViewPr>
  <p:slideViewPr>
    <p:cSldViewPr>
      <p:cViewPr varScale="1">
        <p:scale>
          <a:sx n="126" d="100"/>
          <a:sy n="126" d="100"/>
        </p:scale>
        <p:origin x="1152" y="120"/>
      </p:cViewPr>
      <p:guideLst>
        <p:guide orient="horz" pos="-1552"/>
        <p:guide pos="-6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5635625" cy="487363"/>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7366000" y="0"/>
            <a:ext cx="5635625" cy="487363"/>
          </a:xfrm>
          <a:prstGeom prst="rect">
            <a:avLst/>
          </a:prstGeom>
        </p:spPr>
        <p:txBody>
          <a:bodyPr vert="horz" lIns="91440" tIns="45720" rIns="91440" bIns="45720" rtlCol="0"/>
          <a:lstStyle>
            <a:lvl1pPr algn="r">
              <a:defRPr sz="1200"/>
            </a:lvl1pPr>
          </a:lstStyle>
          <a:p>
            <a:fld id="{442DDC49-609A-3B44-A1C6-133788245302}" type="datetime1">
              <a:rPr lang="de-DE" smtClean="0"/>
              <a:pPr/>
              <a:t>17.04.2026</a:t>
            </a:fld>
            <a:endParaRPr lang="de-DE"/>
          </a:p>
        </p:txBody>
      </p:sp>
      <p:sp>
        <p:nvSpPr>
          <p:cNvPr id="4" name="Fußzeilenplatzhalter 3"/>
          <p:cNvSpPr>
            <a:spLocks noGrp="1"/>
          </p:cNvSpPr>
          <p:nvPr>
            <p:ph type="ftr" sz="quarter" idx="2"/>
          </p:nvPr>
        </p:nvSpPr>
        <p:spPr>
          <a:xfrm>
            <a:off x="0" y="9264650"/>
            <a:ext cx="5635625" cy="487363"/>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7366000" y="9264650"/>
            <a:ext cx="5635625" cy="487363"/>
          </a:xfrm>
          <a:prstGeom prst="rect">
            <a:avLst/>
          </a:prstGeom>
        </p:spPr>
        <p:txBody>
          <a:bodyPr vert="horz" lIns="91440" tIns="45720" rIns="91440" bIns="45720" rtlCol="0" anchor="b"/>
          <a:lstStyle>
            <a:lvl1pPr algn="r">
              <a:defRPr sz="1200"/>
            </a:lvl1pPr>
          </a:lstStyle>
          <a:p>
            <a:fld id="{747525CF-7212-804E-9855-29706471529B}" type="slidenum">
              <a:rPr lang="de-DE" smtClean="0"/>
              <a:pPr/>
              <a:t>‹Nr.›</a:t>
            </a:fld>
            <a:endParaRPr lang="de-DE"/>
          </a:p>
        </p:txBody>
      </p:sp>
    </p:spTree>
    <p:extLst>
      <p:ext uri="{BB962C8B-B14F-4D97-AF65-F5344CB8AC3E}">
        <p14:creationId xmlns:p14="http://schemas.microsoft.com/office/powerpoint/2010/main" val="420645022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5635625" cy="487363"/>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7366000" y="0"/>
            <a:ext cx="5635625" cy="487363"/>
          </a:xfrm>
          <a:prstGeom prst="rect">
            <a:avLst/>
          </a:prstGeom>
        </p:spPr>
        <p:txBody>
          <a:bodyPr vert="horz" lIns="91440" tIns="45720" rIns="91440" bIns="45720" rtlCol="0"/>
          <a:lstStyle>
            <a:lvl1pPr algn="r">
              <a:defRPr sz="1200"/>
            </a:lvl1pPr>
          </a:lstStyle>
          <a:p>
            <a:fld id="{66C661A5-9AB9-1949-9B9A-C46C190AE8BF}" type="datetime1">
              <a:rPr lang="de-DE" smtClean="0"/>
              <a:pPr/>
              <a:t>17.04.2026</a:t>
            </a:fld>
            <a:endParaRPr lang="de-DE"/>
          </a:p>
        </p:txBody>
      </p:sp>
      <p:sp>
        <p:nvSpPr>
          <p:cNvPr id="4" name="Folienbildplatzhalter 3"/>
          <p:cNvSpPr>
            <a:spLocks noGrp="1" noRot="1" noChangeAspect="1"/>
          </p:cNvSpPr>
          <p:nvPr>
            <p:ph type="sldImg" idx="2"/>
          </p:nvPr>
        </p:nvSpPr>
        <p:spPr>
          <a:xfrm>
            <a:off x="3251200" y="731838"/>
            <a:ext cx="6502400" cy="36576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1300163" y="4632325"/>
            <a:ext cx="10404475" cy="43894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264650"/>
            <a:ext cx="5635625" cy="487363"/>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7366000" y="9264650"/>
            <a:ext cx="5635625" cy="487363"/>
          </a:xfrm>
          <a:prstGeom prst="rect">
            <a:avLst/>
          </a:prstGeom>
        </p:spPr>
        <p:txBody>
          <a:bodyPr vert="horz" lIns="91440" tIns="45720" rIns="91440" bIns="45720" rtlCol="0" anchor="b"/>
          <a:lstStyle>
            <a:lvl1pPr algn="r">
              <a:defRPr sz="1200"/>
            </a:lvl1pPr>
          </a:lstStyle>
          <a:p>
            <a:fld id="{584A433B-D369-FE47-BCB2-D5C24AAD91F8}" type="slidenum">
              <a:rPr lang="de-DE" smtClean="0"/>
              <a:pPr/>
              <a:t>‹Nr.›</a:t>
            </a:fld>
            <a:endParaRPr lang="de-DE"/>
          </a:p>
        </p:txBody>
      </p:sp>
    </p:spTree>
    <p:extLst>
      <p:ext uri="{BB962C8B-B14F-4D97-AF65-F5344CB8AC3E}">
        <p14:creationId xmlns:p14="http://schemas.microsoft.com/office/powerpoint/2010/main" val="3781872226"/>
      </p:ext>
    </p:extLst>
  </p:cSld>
  <p:clrMap bg1="lt1" tx1="dk1" bg2="lt2" tx2="dk2" accent1="accent1" accent2="accent2" accent3="accent3" accent4="accent4" accent5="accent5" accent6="accent6" hlink="hlink" folHlink="folHlink"/>
  <p:hf sldNum="0" hdr="0" ftr="0" dt="0"/>
  <p:notesStyle>
    <a:lvl1pPr marL="0" algn="l" defTabSz="382603" rtl="0" eaLnBrk="1" latinLnBrk="0" hangingPunct="1">
      <a:defRPr sz="1067" kern="1200">
        <a:solidFill>
          <a:schemeClr val="tx1"/>
        </a:solidFill>
        <a:latin typeface="+mn-lt"/>
        <a:ea typeface="+mn-ea"/>
        <a:cs typeface="+mn-cs"/>
      </a:defRPr>
    </a:lvl1pPr>
    <a:lvl2pPr marL="382603" algn="l" defTabSz="382603" rtl="0" eaLnBrk="1" latinLnBrk="0" hangingPunct="1">
      <a:defRPr sz="1067" kern="1200">
        <a:solidFill>
          <a:schemeClr val="tx1"/>
        </a:solidFill>
        <a:latin typeface="+mn-lt"/>
        <a:ea typeface="+mn-ea"/>
        <a:cs typeface="+mn-cs"/>
      </a:defRPr>
    </a:lvl2pPr>
    <a:lvl3pPr marL="765208" algn="l" defTabSz="382603" rtl="0" eaLnBrk="1" latinLnBrk="0" hangingPunct="1">
      <a:defRPr sz="1067" kern="1200">
        <a:solidFill>
          <a:schemeClr val="tx1"/>
        </a:solidFill>
        <a:latin typeface="+mn-lt"/>
        <a:ea typeface="+mn-ea"/>
        <a:cs typeface="+mn-cs"/>
      </a:defRPr>
    </a:lvl3pPr>
    <a:lvl4pPr marL="1147811" algn="l" defTabSz="382603" rtl="0" eaLnBrk="1" latinLnBrk="0" hangingPunct="1">
      <a:defRPr sz="1067" kern="1200">
        <a:solidFill>
          <a:schemeClr val="tx1"/>
        </a:solidFill>
        <a:latin typeface="+mn-lt"/>
        <a:ea typeface="+mn-ea"/>
        <a:cs typeface="+mn-cs"/>
      </a:defRPr>
    </a:lvl4pPr>
    <a:lvl5pPr marL="1530418" algn="l" defTabSz="382603" rtl="0" eaLnBrk="1" latinLnBrk="0" hangingPunct="1">
      <a:defRPr sz="1067" kern="1200">
        <a:solidFill>
          <a:schemeClr val="tx1"/>
        </a:solidFill>
        <a:latin typeface="+mn-lt"/>
        <a:ea typeface="+mn-ea"/>
        <a:cs typeface="+mn-cs"/>
      </a:defRPr>
    </a:lvl5pPr>
    <a:lvl6pPr marL="1913021" algn="l" defTabSz="382603" rtl="0" eaLnBrk="1" latinLnBrk="0" hangingPunct="1">
      <a:defRPr sz="1067" kern="1200">
        <a:solidFill>
          <a:schemeClr val="tx1"/>
        </a:solidFill>
        <a:latin typeface="+mn-lt"/>
        <a:ea typeface="+mn-ea"/>
        <a:cs typeface="+mn-cs"/>
      </a:defRPr>
    </a:lvl6pPr>
    <a:lvl7pPr marL="2295624" algn="l" defTabSz="382603" rtl="0" eaLnBrk="1" latinLnBrk="0" hangingPunct="1">
      <a:defRPr sz="1067" kern="1200">
        <a:solidFill>
          <a:schemeClr val="tx1"/>
        </a:solidFill>
        <a:latin typeface="+mn-lt"/>
        <a:ea typeface="+mn-ea"/>
        <a:cs typeface="+mn-cs"/>
      </a:defRPr>
    </a:lvl7pPr>
    <a:lvl8pPr marL="2678227" algn="l" defTabSz="382603" rtl="0" eaLnBrk="1" latinLnBrk="0" hangingPunct="1">
      <a:defRPr sz="1067" kern="1200">
        <a:solidFill>
          <a:schemeClr val="tx1"/>
        </a:solidFill>
        <a:latin typeface="+mn-lt"/>
        <a:ea typeface="+mn-ea"/>
        <a:cs typeface="+mn-cs"/>
      </a:defRPr>
    </a:lvl8pPr>
    <a:lvl9pPr marL="3060834" algn="l" defTabSz="382603" rtl="0" eaLnBrk="1" latinLnBrk="0" hangingPunct="1">
      <a:defRPr sz="106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Tree>
    <p:extLst>
      <p:ext uri="{BB962C8B-B14F-4D97-AF65-F5344CB8AC3E}">
        <p14:creationId xmlns:p14="http://schemas.microsoft.com/office/powerpoint/2010/main" val="38313790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dirty="0"/>
              <a:t>It makes sense here to provide students with tools (e.g. via QR code) that are free of charge and deemed appropriate for the subject in question.</a:t>
            </a:r>
          </a:p>
          <a:p>
            <a:r>
              <a:rPr lang="en-US" dirty="0"/>
              <a:t>Some time should be set aside to discuss the results. It is interesting to note the differences between the results of AI-based and conventional research, and how these differences arise.</a:t>
            </a:r>
            <a:endParaRPr lang="de-DE" dirty="0"/>
          </a:p>
        </p:txBody>
      </p:sp>
    </p:spTree>
    <p:extLst>
      <p:ext uri="{BB962C8B-B14F-4D97-AF65-F5344CB8AC3E}">
        <p14:creationId xmlns:p14="http://schemas.microsoft.com/office/powerpoint/2010/main" val="36321934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7864B-1C8C-1336-425A-DC2A3A00E0A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1766A14-6FC6-D45F-A57A-4CAD9A30BC8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38A763F-4850-6879-1BD6-C12758387D59}"/>
              </a:ext>
            </a:extLst>
          </p:cNvPr>
          <p:cNvSpPr>
            <a:spLocks noGrp="1"/>
          </p:cNvSpPr>
          <p:nvPr>
            <p:ph type="body" idx="1"/>
          </p:nvPr>
        </p:nvSpPr>
        <p:spPr/>
        <p:txBody>
          <a:bodyPr/>
          <a:lstStyle/>
          <a:p>
            <a:r>
              <a:rPr lang="de-DE" dirty="0"/>
              <a:t>These </a:t>
            </a:r>
            <a:r>
              <a:rPr lang="de-DE" dirty="0" err="1"/>
              <a:t>are</a:t>
            </a:r>
            <a:r>
              <a:rPr lang="de-DE" dirty="0"/>
              <a:t> </a:t>
            </a:r>
            <a:r>
              <a:rPr lang="de-DE" dirty="0" err="1"/>
              <a:t>some</a:t>
            </a:r>
            <a:r>
              <a:rPr lang="de-DE" dirty="0"/>
              <a:t> </a:t>
            </a:r>
            <a:r>
              <a:rPr lang="de-DE" dirty="0" err="1"/>
              <a:t>further</a:t>
            </a:r>
            <a:r>
              <a:rPr lang="de-DE" dirty="0"/>
              <a:t> </a:t>
            </a:r>
            <a:r>
              <a:rPr lang="de-DE" dirty="0" err="1"/>
              <a:t>materials</a:t>
            </a:r>
            <a:r>
              <a:rPr lang="de-DE" dirty="0"/>
              <a:t> in German </a:t>
            </a:r>
            <a:r>
              <a:rPr lang="de-DE" dirty="0" err="1"/>
              <a:t>for</a:t>
            </a:r>
            <a:r>
              <a:rPr lang="de-DE" dirty="0"/>
              <a:t> </a:t>
            </a:r>
            <a:r>
              <a:rPr lang="de-DE" dirty="0" err="1"/>
              <a:t>self-learning</a:t>
            </a:r>
            <a:r>
              <a:rPr lang="de-DE" dirty="0"/>
              <a:t>.</a:t>
            </a:r>
          </a:p>
        </p:txBody>
      </p:sp>
    </p:spTree>
    <p:extLst>
      <p:ext uri="{BB962C8B-B14F-4D97-AF65-F5344CB8AC3E}">
        <p14:creationId xmlns:p14="http://schemas.microsoft.com/office/powerpoint/2010/main" val="2128566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dirty="0"/>
              <a:t>There are various types of tools that can assist with literature research. Broadly speaking, a distinction can be made between all-rounders (which are not explicitly designed for literature research but are popular due to their familiarity and </a:t>
            </a:r>
            <a:r>
              <a:rPr lang="en-US" dirty="0" err="1"/>
              <a:t>accessability</a:t>
            </a:r>
            <a:r>
              <a:rPr lang="en-US" dirty="0"/>
              <a:t>) and so-called ‘finders’ and ‘connectors’ – AI-powered research tools that differ in their functions. As the specific subject context and publication preferences play a key role in determining whether the use of AI-powered literature search tools is beneficial, students should also learn under what circumstances the use of these tools is appropriate.</a:t>
            </a:r>
            <a:endParaRPr lang="de-DE" dirty="0"/>
          </a:p>
        </p:txBody>
      </p:sp>
    </p:spTree>
    <p:extLst>
      <p:ext uri="{BB962C8B-B14F-4D97-AF65-F5344CB8AC3E}">
        <p14:creationId xmlns:p14="http://schemas.microsoft.com/office/powerpoint/2010/main" val="3852929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dirty="0"/>
              <a:t>All-rounders – text-generating AI in the form of chatbots, such as those now launched by many major software companies, including Gemini, Bing Copilot, Claude, </a:t>
            </a:r>
            <a:r>
              <a:rPr lang="en-US" dirty="0" err="1"/>
              <a:t>DeepSeek</a:t>
            </a:r>
            <a:r>
              <a:rPr lang="en-US" dirty="0"/>
              <a:t>… </a:t>
            </a:r>
          </a:p>
          <a:p>
            <a:r>
              <a:rPr lang="en-US" dirty="0"/>
              <a:t>Generally free of charge (at least in a limited version) and appealing to students due to their versatility</a:t>
            </a:r>
          </a:p>
          <a:p>
            <a:r>
              <a:rPr lang="en-US" dirty="0"/>
              <a:t>Search tools – tools </a:t>
            </a:r>
            <a:r>
              <a:rPr lang="en-US" dirty="0" err="1"/>
              <a:t>specialised</a:t>
            </a:r>
            <a:r>
              <a:rPr lang="en-US" dirty="0"/>
              <a:t> in searching databases and finding literature. Some are subject to a fee. Examples include Evidence Hunt, Google Scholar Labs, </a:t>
            </a:r>
            <a:r>
              <a:rPr lang="en-US" dirty="0" err="1"/>
              <a:t>SciSpace</a:t>
            </a:r>
            <a:r>
              <a:rPr lang="en-US" dirty="0"/>
              <a:t>, </a:t>
            </a:r>
            <a:r>
              <a:rPr lang="en-US" dirty="0" err="1"/>
              <a:t>Keenious</a:t>
            </a:r>
            <a:r>
              <a:rPr lang="en-US" dirty="0"/>
              <a:t> and R Discovery</a:t>
            </a:r>
          </a:p>
          <a:p>
            <a:r>
              <a:rPr lang="en-US" dirty="0"/>
              <a:t>Connector tools – tools that </a:t>
            </a:r>
            <a:r>
              <a:rPr lang="en-US" dirty="0" err="1"/>
              <a:t>visualise</a:t>
            </a:r>
            <a:r>
              <a:rPr lang="en-US" dirty="0"/>
              <a:t> publication networks. Examples include Inciteful, Open Knowledge Maps and </a:t>
            </a:r>
            <a:r>
              <a:rPr lang="en-US" dirty="0" err="1"/>
              <a:t>Scite</a:t>
            </a:r>
            <a:r>
              <a:rPr lang="en-US" dirty="0"/>
              <a:t>. Some are also subject to a fee.</a:t>
            </a:r>
            <a:endParaRPr lang="de-DE" dirty="0"/>
          </a:p>
        </p:txBody>
      </p:sp>
    </p:spTree>
    <p:extLst>
      <p:ext uri="{BB962C8B-B14F-4D97-AF65-F5344CB8AC3E}">
        <p14:creationId xmlns:p14="http://schemas.microsoft.com/office/powerpoint/2010/main" val="28605381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dirty="0"/>
              <a:t>Most modern chatbots now access the internet. Many also offer the option to enable a ‘deep research’ mode, in which the models conduct more extensive and thorough searches. Hallucinations are instances of misinformation that can never be entirely ruled out. For example, source details are frequently fabricated; the title or author may be correct, but the bibliographic information is incorrect. </a:t>
            </a:r>
            <a:endParaRPr lang="de-DE" dirty="0"/>
          </a:p>
        </p:txBody>
      </p:sp>
    </p:spTree>
    <p:extLst>
      <p:ext uri="{BB962C8B-B14F-4D97-AF65-F5344CB8AC3E}">
        <p14:creationId xmlns:p14="http://schemas.microsoft.com/office/powerpoint/2010/main" val="25488147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dirty="0"/>
              <a:t>When creating prompts, it is always important to provide as much context as possible so that the chatbot can provide the most appropriate response.</a:t>
            </a:r>
          </a:p>
          <a:p>
            <a:r>
              <a:rPr lang="en-US" dirty="0"/>
              <a:t>Boolean operators: originally derived from logic, these refine search queries in databases to yield better results: AND – links terms – only terms that appear together are searched for; OR – expands the search to include alternative terms; NOT – excludes irrelevant results</a:t>
            </a:r>
          </a:p>
          <a:p>
            <a:r>
              <a:rPr lang="en-US" dirty="0"/>
              <a:t>Truncation: This means searching for a word stem with different endings, e.g. verbs and nouns, or even compound words containing the word stem</a:t>
            </a:r>
            <a:endParaRPr lang="de-DE" dirty="0"/>
          </a:p>
        </p:txBody>
      </p:sp>
    </p:spTree>
    <p:extLst>
      <p:ext uri="{BB962C8B-B14F-4D97-AF65-F5344CB8AC3E}">
        <p14:creationId xmlns:p14="http://schemas.microsoft.com/office/powerpoint/2010/main" val="11582067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dirty="0"/>
              <a:t>Important: unlike general-purpose search tools, finder tools search in academic databases</a:t>
            </a:r>
          </a:p>
          <a:p>
            <a:endParaRPr lang="en-US" dirty="0"/>
          </a:p>
          <a:p>
            <a:r>
              <a:rPr lang="en-US" dirty="0"/>
              <a:t>Texts behind a paywall or in print are not found - the tool needs access to full-text articles in order to search them effectively</a:t>
            </a:r>
          </a:p>
          <a:p>
            <a:endParaRPr lang="en-US" dirty="0"/>
          </a:p>
          <a:p>
            <a:r>
              <a:rPr lang="en-US" dirty="0"/>
              <a:t>Articles from Life or Natural Sciences generally have a more consistent structure than articles in other disciplines, which is one reason why they are easier to search</a:t>
            </a:r>
            <a:endParaRPr lang="de-DE" dirty="0"/>
          </a:p>
        </p:txBody>
      </p:sp>
    </p:spTree>
    <p:extLst>
      <p:ext uri="{BB962C8B-B14F-4D97-AF65-F5344CB8AC3E}">
        <p14:creationId xmlns:p14="http://schemas.microsoft.com/office/powerpoint/2010/main" val="12787356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dirty="0" err="1"/>
              <a:t>Visualisations</a:t>
            </a:r>
            <a:r>
              <a:rPr lang="en-US" dirty="0"/>
              <a:t> can help to understand the discourse</a:t>
            </a:r>
          </a:p>
          <a:p>
            <a:endParaRPr lang="en-US" dirty="0"/>
          </a:p>
          <a:p>
            <a:r>
              <a:rPr lang="en-US" dirty="0"/>
              <a:t>Again: access only to digital open-access texts</a:t>
            </a:r>
            <a:endParaRPr lang="de-DE" dirty="0"/>
          </a:p>
        </p:txBody>
      </p:sp>
    </p:spTree>
    <p:extLst>
      <p:ext uri="{BB962C8B-B14F-4D97-AF65-F5344CB8AC3E}">
        <p14:creationId xmlns:p14="http://schemas.microsoft.com/office/powerpoint/2010/main" val="17012091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dirty="0"/>
              <a:t>Tools hosted by non-European companies do not comply with the GDPR (General Data Protection Regulation).</a:t>
            </a:r>
            <a:endParaRPr lang="de-DE" dirty="0"/>
          </a:p>
          <a:p>
            <a:endParaRPr lang="de-DE" dirty="0"/>
          </a:p>
        </p:txBody>
      </p:sp>
    </p:spTree>
    <p:extLst>
      <p:ext uri="{BB962C8B-B14F-4D97-AF65-F5344CB8AC3E}">
        <p14:creationId xmlns:p14="http://schemas.microsoft.com/office/powerpoint/2010/main" val="39849347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Big </a:t>
            </a:r>
            <a:r>
              <a:rPr lang="de-DE" dirty="0" err="1"/>
              <a:t>market</a:t>
            </a:r>
            <a:r>
              <a:rPr lang="de-DE" dirty="0"/>
              <a:t> </a:t>
            </a:r>
            <a:r>
              <a:rPr lang="de-DE" dirty="0" err="1"/>
              <a:t>of</a:t>
            </a:r>
            <a:r>
              <a:rPr lang="de-DE" dirty="0"/>
              <a:t> AI </a:t>
            </a:r>
            <a:r>
              <a:rPr lang="de-DE" dirty="0" err="1"/>
              <a:t>based</a:t>
            </a:r>
            <a:r>
              <a:rPr lang="de-DE" dirty="0"/>
              <a:t> </a:t>
            </a:r>
            <a:r>
              <a:rPr lang="de-DE" dirty="0" err="1"/>
              <a:t>research</a:t>
            </a:r>
            <a:r>
              <a:rPr lang="de-DE" dirty="0"/>
              <a:t> </a:t>
            </a:r>
            <a:r>
              <a:rPr lang="de-DE" dirty="0" err="1"/>
              <a:t>tools</a:t>
            </a:r>
            <a:r>
              <a:rPr lang="de-DE" dirty="0"/>
              <a:t>, </a:t>
            </a:r>
            <a:r>
              <a:rPr lang="de-DE" dirty="0" err="1"/>
              <a:t>each</a:t>
            </a:r>
            <a:r>
              <a:rPr lang="de-DE" dirty="0"/>
              <a:t> </a:t>
            </a:r>
            <a:r>
              <a:rPr lang="de-DE" dirty="0" err="1"/>
              <a:t>one</a:t>
            </a:r>
            <a:r>
              <a:rPr lang="de-DE" dirty="0"/>
              <a:t> </a:t>
            </a:r>
            <a:r>
              <a:rPr lang="de-DE" dirty="0" err="1"/>
              <a:t>promises</a:t>
            </a:r>
            <a:r>
              <a:rPr lang="de-DE" dirty="0"/>
              <a:t> </a:t>
            </a:r>
            <a:r>
              <a:rPr lang="de-DE" dirty="0" err="1"/>
              <a:t>to</a:t>
            </a:r>
            <a:r>
              <a:rPr lang="de-DE" dirty="0"/>
              <a:t> </a:t>
            </a:r>
            <a:r>
              <a:rPr lang="de-DE" dirty="0" err="1"/>
              <a:t>be</a:t>
            </a:r>
            <a:r>
              <a:rPr lang="de-DE" dirty="0"/>
              <a:t> </a:t>
            </a:r>
            <a:r>
              <a:rPr lang="de-DE" dirty="0" err="1"/>
              <a:t>even</a:t>
            </a:r>
            <a:r>
              <a:rPr lang="de-DE" dirty="0"/>
              <a:t> </a:t>
            </a:r>
            <a:r>
              <a:rPr lang="de-DE" dirty="0" err="1"/>
              <a:t>better</a:t>
            </a:r>
            <a:r>
              <a:rPr lang="de-DE" dirty="0"/>
              <a:t> </a:t>
            </a:r>
            <a:r>
              <a:rPr lang="de-DE" dirty="0" err="1"/>
              <a:t>than</a:t>
            </a:r>
            <a:r>
              <a:rPr lang="de-DE" dirty="0"/>
              <a:t> </a:t>
            </a:r>
            <a:r>
              <a:rPr lang="de-DE" dirty="0" err="1"/>
              <a:t>the</a:t>
            </a:r>
            <a:r>
              <a:rPr lang="de-DE" dirty="0"/>
              <a:t> </a:t>
            </a:r>
            <a:r>
              <a:rPr lang="de-DE" dirty="0" err="1"/>
              <a:t>others</a:t>
            </a:r>
            <a:endParaRPr lang="de-DE" dirty="0"/>
          </a:p>
          <a:p>
            <a:endParaRPr lang="de-DE" dirty="0"/>
          </a:p>
        </p:txBody>
      </p:sp>
    </p:spTree>
    <p:extLst>
      <p:ext uri="{BB962C8B-B14F-4D97-AF65-F5344CB8AC3E}">
        <p14:creationId xmlns:p14="http://schemas.microsoft.com/office/powerpoint/2010/main" val="1461947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p:spTree>
      <p:nvGrpSpPr>
        <p:cNvPr id="1" name=""/>
        <p:cNvGrpSpPr/>
        <p:nvPr/>
      </p:nvGrpSpPr>
      <p:grpSpPr>
        <a:xfrm>
          <a:off x="0" y="0"/>
          <a:ext cx="0" cy="0"/>
          <a:chOff x="0" y="0"/>
          <a:chExt cx="0" cy="0"/>
        </a:xfrm>
      </p:grpSpPr>
      <p:sp>
        <p:nvSpPr>
          <p:cNvPr id="81" name="object 2"/>
          <p:cNvSpPr/>
          <p:nvPr userDrawn="1"/>
        </p:nvSpPr>
        <p:spPr>
          <a:xfrm>
            <a:off x="0" y="6375797"/>
            <a:ext cx="12193588" cy="482203"/>
          </a:xfrm>
          <a:custGeom>
            <a:avLst/>
            <a:gdLst/>
            <a:ahLst/>
            <a:cxnLst/>
            <a:rect l="l" t="t" r="r" b="b"/>
            <a:pathLst>
              <a:path w="13004800" h="689610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endParaRPr sz="1467" dirty="0">
              <a:solidFill>
                <a:schemeClr val="bg1">
                  <a:lumMod val="85000"/>
                </a:schemeClr>
              </a:solidFill>
            </a:endParaRPr>
          </a:p>
        </p:txBody>
      </p:sp>
      <p:sp>
        <p:nvSpPr>
          <p:cNvPr id="8" name="Holder 4"/>
          <p:cNvSpPr>
            <a:spLocks noGrp="1"/>
          </p:cNvSpPr>
          <p:nvPr>
            <p:ph type="ftr" sz="quarter" idx="3"/>
          </p:nvPr>
        </p:nvSpPr>
        <p:spPr>
          <a:xfrm>
            <a:off x="2310114" y="6502958"/>
            <a:ext cx="8073489" cy="194311"/>
          </a:xfrm>
          <a:prstGeom prst="rect">
            <a:avLst/>
          </a:prstGeom>
        </p:spPr>
        <p:txBody>
          <a:bodyPr lIns="0" tIns="0" rIns="0" bIns="0"/>
          <a:lstStyle>
            <a:lvl1pPr algn="ctr">
              <a:defRPr sz="1200">
                <a:solidFill>
                  <a:schemeClr val="tx2">
                    <a:lumMod val="75000"/>
                  </a:schemeClr>
                </a:solidFill>
              </a:defRPr>
            </a:lvl1pPr>
          </a:lstStyle>
          <a:p>
            <a:r>
              <a:rPr lang="de-DE" dirty="0"/>
              <a:t>Georg-August-Universität Göttingen</a:t>
            </a:r>
          </a:p>
        </p:txBody>
      </p:sp>
      <p:sp>
        <p:nvSpPr>
          <p:cNvPr id="9" name="Holder 5"/>
          <p:cNvSpPr>
            <a:spLocks noGrp="1"/>
          </p:cNvSpPr>
          <p:nvPr>
            <p:ph type="dt" sz="half" idx="2"/>
          </p:nvPr>
        </p:nvSpPr>
        <p:spPr>
          <a:xfrm>
            <a:off x="291503" y="6500815"/>
            <a:ext cx="1375590" cy="196453"/>
          </a:xfrm>
          <a:prstGeom prst="rect">
            <a:avLst/>
          </a:prstGeom>
        </p:spPr>
        <p:txBody>
          <a:bodyPr lIns="0" tIns="0" rIns="0" bIns="0"/>
          <a:lstStyle>
            <a:lvl1pPr algn="l">
              <a:defRPr sz="1200">
                <a:solidFill>
                  <a:schemeClr val="tx1">
                    <a:tint val="75000"/>
                  </a:schemeClr>
                </a:solidFill>
              </a:defRPr>
            </a:lvl1pPr>
          </a:lstStyle>
          <a:p>
            <a:fld id="{C5DFC1A0-EAC7-FF46-B484-6832FF4081D7}" type="datetime1">
              <a:rPr lang="de-DE" smtClean="0"/>
              <a:pPr/>
              <a:t>17.04.2026</a:t>
            </a:fld>
            <a:endParaRPr lang="en-US" dirty="0"/>
          </a:p>
        </p:txBody>
      </p:sp>
      <p:sp>
        <p:nvSpPr>
          <p:cNvPr id="10" name="Holder 6"/>
          <p:cNvSpPr>
            <a:spLocks noGrp="1"/>
          </p:cNvSpPr>
          <p:nvPr>
            <p:ph type="sldNum" sz="quarter" idx="10"/>
          </p:nvPr>
        </p:nvSpPr>
        <p:spPr>
          <a:xfrm>
            <a:off x="11098077" y="6526037"/>
            <a:ext cx="804015" cy="171233"/>
          </a:xfrm>
          <a:prstGeom prst="rect">
            <a:avLst/>
          </a:prstGeom>
        </p:spPr>
        <p:txBody>
          <a:bodyPr lIns="0" tIns="0" rIns="0" bIns="0"/>
          <a:lstStyle>
            <a:lvl1pPr algn="r">
              <a:defRPr sz="1200">
                <a:solidFill>
                  <a:schemeClr val="tx1">
                    <a:tint val="75000"/>
                  </a:schemeClr>
                </a:solidFill>
              </a:defRPr>
            </a:lvl1pPr>
          </a:lstStyle>
          <a:p>
            <a:fld id="{B6F15528-21DE-4FAA-801E-634DDDAF4B2B}" type="slidenum">
              <a:rPr lang="de-DE" smtClean="0"/>
              <a:pPr/>
              <a:t>‹Nr.›</a:t>
            </a:fld>
            <a:endParaRPr lang="de-DE" dirty="0"/>
          </a:p>
        </p:txBody>
      </p:sp>
      <p:sp>
        <p:nvSpPr>
          <p:cNvPr id="15" name="Titel 14"/>
          <p:cNvSpPr>
            <a:spLocks noGrp="1"/>
          </p:cNvSpPr>
          <p:nvPr>
            <p:ph type="title"/>
          </p:nvPr>
        </p:nvSpPr>
        <p:spPr>
          <a:xfrm>
            <a:off x="732261" y="3268267"/>
            <a:ext cx="10165696" cy="779700"/>
          </a:xfrm>
          <a:prstGeom prst="rect">
            <a:avLst/>
          </a:prstGeom>
        </p:spPr>
        <p:txBody>
          <a:bodyPr vert="horz"/>
          <a:lstStyle>
            <a:lvl1pPr>
              <a:defRPr sz="5333">
                <a:solidFill>
                  <a:schemeClr val="tx2"/>
                </a:solidFill>
                <a:latin typeface="+mj-lt"/>
              </a:defRPr>
            </a:lvl1pPr>
          </a:lstStyle>
          <a:p>
            <a:endParaRPr lang="de-DE" dirty="0"/>
          </a:p>
        </p:txBody>
      </p:sp>
      <p:sp>
        <p:nvSpPr>
          <p:cNvPr id="74" name="Holder 3"/>
          <p:cNvSpPr>
            <a:spLocks noGrp="1"/>
          </p:cNvSpPr>
          <p:nvPr>
            <p:ph type="body" idx="1"/>
          </p:nvPr>
        </p:nvSpPr>
        <p:spPr>
          <a:xfrm>
            <a:off x="881177" y="2931355"/>
            <a:ext cx="7716256" cy="401637"/>
          </a:xfrm>
          <a:prstGeom prst="rect">
            <a:avLst/>
          </a:prstGeom>
        </p:spPr>
        <p:txBody>
          <a:bodyPr lIns="0" tIns="0" rIns="0" bIns="0"/>
          <a:lstStyle>
            <a:lvl1pPr>
              <a:defRPr sz="2667" b="0" i="0" cap="small">
                <a:solidFill>
                  <a:schemeClr val="accent6"/>
                </a:solidFill>
                <a:latin typeface="+mj-lt"/>
                <a:cs typeface="DINPro"/>
              </a:defRPr>
            </a:lvl1pPr>
          </a:lstStyle>
          <a:p>
            <a:endParaRPr dirty="0"/>
          </a:p>
        </p:txBody>
      </p:sp>
      <p:sp>
        <p:nvSpPr>
          <p:cNvPr id="13" name="Textplatzhalter 30"/>
          <p:cNvSpPr>
            <a:spLocks noGrp="1"/>
          </p:cNvSpPr>
          <p:nvPr>
            <p:ph type="body" sz="quarter" idx="12" hasCustomPrompt="1"/>
          </p:nvPr>
        </p:nvSpPr>
        <p:spPr>
          <a:xfrm>
            <a:off x="7954417" y="370585"/>
            <a:ext cx="3786681" cy="246221"/>
          </a:xfrm>
          <a:prstGeom prst="rect">
            <a:avLst/>
          </a:prstGeom>
        </p:spPr>
        <p:txBody>
          <a:bodyPr vert="horz"/>
          <a:lstStyle>
            <a:lvl1pPr algn="r">
              <a:defRPr sz="1600" baseline="0">
                <a:solidFill>
                  <a:srgbClr val="7F7F7F"/>
                </a:solidFill>
                <a:latin typeface="Calibri"/>
                <a:cs typeface="Calibri"/>
              </a:defRPr>
            </a:lvl1pPr>
          </a:lstStyle>
          <a:p>
            <a:pPr lvl="0"/>
            <a:r>
              <a:rPr lang="de-DE" dirty="0"/>
              <a:t>Institut/Zentrum für</a:t>
            </a:r>
          </a:p>
        </p:txBody>
      </p:sp>
      <p:sp>
        <p:nvSpPr>
          <p:cNvPr id="11" name="Untertitel 1"/>
          <p:cNvSpPr>
            <a:spLocks noGrp="1"/>
          </p:cNvSpPr>
          <p:nvPr>
            <p:ph type="subTitle" idx="4"/>
          </p:nvPr>
        </p:nvSpPr>
        <p:spPr>
          <a:xfrm>
            <a:off x="815519" y="4172839"/>
            <a:ext cx="8535512" cy="369332"/>
          </a:xfrm>
          <a:prstGeom prst="rect">
            <a:avLst/>
          </a:prstGeom>
        </p:spPr>
        <p:txBody>
          <a:bodyPr/>
          <a:lstStyle>
            <a:lvl1pPr>
              <a:defRPr>
                <a:solidFill>
                  <a:schemeClr val="accent6"/>
                </a:solidFill>
              </a:defRPr>
            </a:lvl1pPr>
          </a:lstStyle>
          <a:p>
            <a:endParaRPr lang="de-D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folie">
    <p:spTree>
      <p:nvGrpSpPr>
        <p:cNvPr id="1" name=""/>
        <p:cNvGrpSpPr/>
        <p:nvPr/>
      </p:nvGrpSpPr>
      <p:grpSpPr>
        <a:xfrm>
          <a:off x="0" y="0"/>
          <a:ext cx="0" cy="0"/>
          <a:chOff x="0" y="0"/>
          <a:chExt cx="0" cy="0"/>
        </a:xfrm>
      </p:grpSpPr>
      <p:sp>
        <p:nvSpPr>
          <p:cNvPr id="75" name="object 2"/>
          <p:cNvSpPr/>
          <p:nvPr userDrawn="1"/>
        </p:nvSpPr>
        <p:spPr>
          <a:xfrm>
            <a:off x="0" y="6375797"/>
            <a:ext cx="12193588" cy="482203"/>
          </a:xfrm>
          <a:custGeom>
            <a:avLst/>
            <a:gdLst/>
            <a:ahLst/>
            <a:cxnLst/>
            <a:rect l="l" t="t" r="r" b="b"/>
            <a:pathLst>
              <a:path w="13004800" h="689610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endParaRPr sz="1467" dirty="0">
              <a:solidFill>
                <a:schemeClr val="bg1">
                  <a:lumMod val="85000"/>
                </a:schemeClr>
              </a:solidFill>
            </a:endParaRPr>
          </a:p>
        </p:txBody>
      </p:sp>
      <p:sp>
        <p:nvSpPr>
          <p:cNvPr id="2" name="Holder 2"/>
          <p:cNvSpPr>
            <a:spLocks noGrp="1"/>
          </p:cNvSpPr>
          <p:nvPr>
            <p:ph type="title"/>
          </p:nvPr>
        </p:nvSpPr>
        <p:spPr>
          <a:xfrm>
            <a:off x="881182" y="1318350"/>
            <a:ext cx="10165696" cy="574516"/>
          </a:xfrm>
          <a:prstGeom prst="rect">
            <a:avLst/>
          </a:prstGeom>
        </p:spPr>
        <p:txBody>
          <a:bodyPr lIns="0" tIns="0" rIns="0" bIns="0"/>
          <a:lstStyle>
            <a:lvl1pPr>
              <a:defRPr sz="4267" b="0" i="0">
                <a:solidFill>
                  <a:schemeClr val="tx2"/>
                </a:solidFill>
                <a:latin typeface="+mj-lt"/>
                <a:cs typeface="DINPro"/>
              </a:defRPr>
            </a:lvl1pPr>
          </a:lstStyle>
          <a:p>
            <a:endParaRPr dirty="0"/>
          </a:p>
        </p:txBody>
      </p:sp>
      <p:sp>
        <p:nvSpPr>
          <p:cNvPr id="3" name="Holder 3"/>
          <p:cNvSpPr>
            <a:spLocks noGrp="1"/>
          </p:cNvSpPr>
          <p:nvPr>
            <p:ph type="body" idx="1"/>
          </p:nvPr>
        </p:nvSpPr>
        <p:spPr>
          <a:xfrm>
            <a:off x="1583705" y="2180861"/>
            <a:ext cx="7716256" cy="307776"/>
          </a:xfrm>
          <a:prstGeom prst="rect">
            <a:avLst/>
          </a:prstGeom>
        </p:spPr>
        <p:txBody>
          <a:bodyPr lIns="0" tIns="0" rIns="0" bIns="0"/>
          <a:lstStyle>
            <a:lvl1pPr>
              <a:defRPr sz="2667" b="0" i="0">
                <a:solidFill>
                  <a:schemeClr val="accent6"/>
                </a:solidFill>
                <a:latin typeface="+mj-lt"/>
                <a:cs typeface=""/>
              </a:defRPr>
            </a:lvl1pPr>
          </a:lstStyle>
          <a:p>
            <a:endParaRPr dirty="0"/>
          </a:p>
        </p:txBody>
      </p:sp>
      <p:sp>
        <p:nvSpPr>
          <p:cNvPr id="8" name="Holder 4"/>
          <p:cNvSpPr>
            <a:spLocks noGrp="1"/>
          </p:cNvSpPr>
          <p:nvPr>
            <p:ph type="ftr" sz="quarter" idx="3"/>
          </p:nvPr>
        </p:nvSpPr>
        <p:spPr>
          <a:xfrm>
            <a:off x="2310114" y="6502958"/>
            <a:ext cx="8073489" cy="194311"/>
          </a:xfrm>
          <a:prstGeom prst="rect">
            <a:avLst/>
          </a:prstGeom>
        </p:spPr>
        <p:txBody>
          <a:bodyPr lIns="0" tIns="0" rIns="0" bIns="0"/>
          <a:lstStyle>
            <a:lvl1pPr algn="ctr">
              <a:defRPr sz="1200">
                <a:solidFill>
                  <a:schemeClr val="tx2">
                    <a:lumMod val="75000"/>
                  </a:schemeClr>
                </a:solidFill>
              </a:defRPr>
            </a:lvl1pPr>
          </a:lstStyle>
          <a:p>
            <a:r>
              <a:rPr lang="de-DE" dirty="0"/>
              <a:t>Georg-August-Universität Göttingen</a:t>
            </a:r>
          </a:p>
        </p:txBody>
      </p:sp>
      <p:sp>
        <p:nvSpPr>
          <p:cNvPr id="9" name="Holder 5"/>
          <p:cNvSpPr>
            <a:spLocks noGrp="1"/>
          </p:cNvSpPr>
          <p:nvPr>
            <p:ph type="dt" sz="half" idx="2"/>
          </p:nvPr>
        </p:nvSpPr>
        <p:spPr>
          <a:xfrm>
            <a:off x="291503" y="6500815"/>
            <a:ext cx="1375590" cy="196453"/>
          </a:xfrm>
          <a:prstGeom prst="rect">
            <a:avLst/>
          </a:prstGeom>
        </p:spPr>
        <p:txBody>
          <a:bodyPr lIns="0" tIns="0" rIns="0" bIns="0"/>
          <a:lstStyle>
            <a:lvl1pPr algn="l">
              <a:defRPr sz="1200">
                <a:solidFill>
                  <a:schemeClr val="tx1">
                    <a:tint val="75000"/>
                  </a:schemeClr>
                </a:solidFill>
              </a:defRPr>
            </a:lvl1pPr>
          </a:lstStyle>
          <a:p>
            <a:fld id="{ACF5EF15-2C16-6A49-87B6-C5AFB945A04B}" type="datetime1">
              <a:rPr lang="de-DE" smtClean="0"/>
              <a:pPr/>
              <a:t>17.04.2026</a:t>
            </a:fld>
            <a:endParaRPr lang="en-US" dirty="0"/>
          </a:p>
        </p:txBody>
      </p:sp>
      <p:sp>
        <p:nvSpPr>
          <p:cNvPr id="10" name="Holder 6"/>
          <p:cNvSpPr>
            <a:spLocks noGrp="1"/>
          </p:cNvSpPr>
          <p:nvPr>
            <p:ph type="sldNum" sz="quarter" idx="4"/>
          </p:nvPr>
        </p:nvSpPr>
        <p:spPr>
          <a:xfrm>
            <a:off x="11098077" y="6526037"/>
            <a:ext cx="804015" cy="171233"/>
          </a:xfrm>
          <a:prstGeom prst="rect">
            <a:avLst/>
          </a:prstGeom>
        </p:spPr>
        <p:txBody>
          <a:bodyPr lIns="0" tIns="0" rIns="0" bIns="0"/>
          <a:lstStyle>
            <a:lvl1pPr algn="r">
              <a:defRPr sz="1200">
                <a:solidFill>
                  <a:schemeClr val="tx1">
                    <a:tint val="75000"/>
                  </a:schemeClr>
                </a:solidFill>
              </a:defRPr>
            </a:lvl1pPr>
          </a:lstStyle>
          <a:p>
            <a:fld id="{B6F15528-21DE-4FAA-801E-634DDDAF4B2B}" type="slidenum">
              <a:rPr lang="de-DE" smtClean="0"/>
              <a:pPr/>
              <a:t>‹Nr.›</a:t>
            </a:fld>
            <a:endParaRPr lang="de-DE" dirty="0"/>
          </a:p>
        </p:txBody>
      </p:sp>
      <p:sp>
        <p:nvSpPr>
          <p:cNvPr id="13" name="Textplatzhalter 30"/>
          <p:cNvSpPr>
            <a:spLocks noGrp="1"/>
          </p:cNvSpPr>
          <p:nvPr>
            <p:ph type="body" sz="quarter" idx="12" hasCustomPrompt="1"/>
          </p:nvPr>
        </p:nvSpPr>
        <p:spPr>
          <a:xfrm>
            <a:off x="7954417" y="370585"/>
            <a:ext cx="3786681" cy="246221"/>
          </a:xfrm>
          <a:prstGeom prst="rect">
            <a:avLst/>
          </a:prstGeom>
        </p:spPr>
        <p:txBody>
          <a:bodyPr vert="horz"/>
          <a:lstStyle>
            <a:lvl1pPr algn="r">
              <a:defRPr sz="1600" baseline="0">
                <a:solidFill>
                  <a:srgbClr val="7F7F7F"/>
                </a:solidFill>
                <a:latin typeface="Calibri"/>
                <a:cs typeface="Calibri"/>
              </a:defRPr>
            </a:lvl1pPr>
          </a:lstStyle>
          <a:p>
            <a:pPr lvl="0"/>
            <a:r>
              <a:rPr lang="de-DE" dirty="0"/>
              <a:t>Institut/Zentrum für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ufzählung">
    <p:spTree>
      <p:nvGrpSpPr>
        <p:cNvPr id="1" name=""/>
        <p:cNvGrpSpPr/>
        <p:nvPr/>
      </p:nvGrpSpPr>
      <p:grpSpPr>
        <a:xfrm>
          <a:off x="0" y="0"/>
          <a:ext cx="0" cy="0"/>
          <a:chOff x="0" y="0"/>
          <a:chExt cx="0" cy="0"/>
        </a:xfrm>
      </p:grpSpPr>
      <p:sp>
        <p:nvSpPr>
          <p:cNvPr id="74" name="object 2"/>
          <p:cNvSpPr/>
          <p:nvPr userDrawn="1"/>
        </p:nvSpPr>
        <p:spPr>
          <a:xfrm>
            <a:off x="0" y="6375797"/>
            <a:ext cx="12193588" cy="482203"/>
          </a:xfrm>
          <a:custGeom>
            <a:avLst/>
            <a:gdLst/>
            <a:ahLst/>
            <a:cxnLst/>
            <a:rect l="l" t="t" r="r" b="b"/>
            <a:pathLst>
              <a:path w="13004800" h="689610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endParaRPr sz="1467" dirty="0">
              <a:solidFill>
                <a:schemeClr val="bg1">
                  <a:lumMod val="85000"/>
                </a:schemeClr>
              </a:solidFill>
            </a:endParaRPr>
          </a:p>
        </p:txBody>
      </p:sp>
      <p:sp>
        <p:nvSpPr>
          <p:cNvPr id="2" name="Holder 2"/>
          <p:cNvSpPr>
            <a:spLocks noGrp="1"/>
          </p:cNvSpPr>
          <p:nvPr>
            <p:ph type="title"/>
          </p:nvPr>
        </p:nvSpPr>
        <p:spPr>
          <a:xfrm>
            <a:off x="881182" y="1318350"/>
            <a:ext cx="10165696" cy="574516"/>
          </a:xfrm>
          <a:prstGeom prst="rect">
            <a:avLst/>
          </a:prstGeom>
        </p:spPr>
        <p:txBody>
          <a:bodyPr lIns="0" tIns="0" rIns="0" bIns="0"/>
          <a:lstStyle>
            <a:lvl1pPr>
              <a:defRPr sz="4267" b="0" i="0">
                <a:solidFill>
                  <a:schemeClr val="tx2"/>
                </a:solidFill>
                <a:latin typeface="+mj-lt"/>
                <a:cs typeface="DINPro"/>
              </a:defRPr>
            </a:lvl1pPr>
          </a:lstStyle>
          <a:p>
            <a:endParaRPr dirty="0"/>
          </a:p>
        </p:txBody>
      </p:sp>
      <p:sp>
        <p:nvSpPr>
          <p:cNvPr id="3" name="Holder 3"/>
          <p:cNvSpPr>
            <a:spLocks noGrp="1"/>
          </p:cNvSpPr>
          <p:nvPr>
            <p:ph type="body" idx="1"/>
          </p:nvPr>
        </p:nvSpPr>
        <p:spPr>
          <a:xfrm>
            <a:off x="1199618" y="2180861"/>
            <a:ext cx="7750008" cy="307776"/>
          </a:xfrm>
          <a:prstGeom prst="rect">
            <a:avLst/>
          </a:prstGeom>
        </p:spPr>
        <p:txBody>
          <a:bodyPr lIns="0" tIns="0" rIns="0" bIns="0"/>
          <a:lstStyle>
            <a:lvl1pPr marL="380990" indent="-380990">
              <a:spcAft>
                <a:spcPts val="503"/>
              </a:spcAft>
              <a:buClr>
                <a:schemeClr val="tx2"/>
              </a:buClr>
              <a:buSzPct val="104000"/>
              <a:buFont typeface="Calibri" panose="020F0502020204030204" pitchFamily="34" charset="0"/>
              <a:buChar char="•"/>
              <a:defRPr sz="2667" b="0" i="0" baseline="0">
                <a:solidFill>
                  <a:schemeClr val="accent6"/>
                </a:solidFill>
                <a:latin typeface="+mj-lt"/>
                <a:cs typeface=""/>
              </a:defRPr>
            </a:lvl1pPr>
          </a:lstStyle>
          <a:p>
            <a:endParaRPr lang="de-DE" dirty="0"/>
          </a:p>
        </p:txBody>
      </p:sp>
      <p:sp>
        <p:nvSpPr>
          <p:cNvPr id="11" name="Textplatzhalter 30"/>
          <p:cNvSpPr>
            <a:spLocks noGrp="1"/>
          </p:cNvSpPr>
          <p:nvPr>
            <p:ph type="body" sz="quarter" idx="12" hasCustomPrompt="1"/>
          </p:nvPr>
        </p:nvSpPr>
        <p:spPr>
          <a:xfrm>
            <a:off x="7954417" y="370585"/>
            <a:ext cx="3786681" cy="246221"/>
          </a:xfrm>
          <a:prstGeom prst="rect">
            <a:avLst/>
          </a:prstGeom>
        </p:spPr>
        <p:txBody>
          <a:bodyPr vert="horz"/>
          <a:lstStyle>
            <a:lvl1pPr algn="r">
              <a:defRPr sz="1600" baseline="0">
                <a:solidFill>
                  <a:srgbClr val="7F7F7F"/>
                </a:solidFill>
                <a:latin typeface="Calibri"/>
                <a:cs typeface="Calibri"/>
              </a:defRPr>
            </a:lvl1pPr>
          </a:lstStyle>
          <a:p>
            <a:pPr lvl="0"/>
            <a:r>
              <a:rPr lang="de-DE" dirty="0"/>
              <a:t>Institut/Zentrum für</a:t>
            </a:r>
          </a:p>
        </p:txBody>
      </p:sp>
      <p:sp>
        <p:nvSpPr>
          <p:cNvPr id="8" name="Holder 4"/>
          <p:cNvSpPr>
            <a:spLocks noGrp="1"/>
          </p:cNvSpPr>
          <p:nvPr>
            <p:ph type="ftr" sz="quarter" idx="3"/>
          </p:nvPr>
        </p:nvSpPr>
        <p:spPr>
          <a:xfrm>
            <a:off x="2310114" y="6502958"/>
            <a:ext cx="8073489" cy="194311"/>
          </a:xfrm>
          <a:prstGeom prst="rect">
            <a:avLst/>
          </a:prstGeom>
        </p:spPr>
        <p:txBody>
          <a:bodyPr lIns="0" tIns="0" rIns="0" bIns="0"/>
          <a:lstStyle>
            <a:lvl1pPr algn="ctr">
              <a:defRPr sz="1200">
                <a:solidFill>
                  <a:schemeClr val="tx2">
                    <a:lumMod val="75000"/>
                  </a:schemeClr>
                </a:solidFill>
              </a:defRPr>
            </a:lvl1pPr>
          </a:lstStyle>
          <a:p>
            <a:r>
              <a:rPr lang="de-DE" dirty="0"/>
              <a:t>Georg-August-Universität Göttingen</a:t>
            </a:r>
          </a:p>
        </p:txBody>
      </p:sp>
      <p:sp>
        <p:nvSpPr>
          <p:cNvPr id="9" name="Holder 5"/>
          <p:cNvSpPr>
            <a:spLocks noGrp="1"/>
          </p:cNvSpPr>
          <p:nvPr>
            <p:ph type="dt" sz="half" idx="2"/>
          </p:nvPr>
        </p:nvSpPr>
        <p:spPr>
          <a:xfrm>
            <a:off x="291503" y="6500815"/>
            <a:ext cx="1375590" cy="196453"/>
          </a:xfrm>
          <a:prstGeom prst="rect">
            <a:avLst/>
          </a:prstGeom>
        </p:spPr>
        <p:txBody>
          <a:bodyPr lIns="0" tIns="0" rIns="0" bIns="0"/>
          <a:lstStyle>
            <a:lvl1pPr algn="l">
              <a:defRPr sz="1200">
                <a:solidFill>
                  <a:schemeClr val="tx1">
                    <a:tint val="75000"/>
                  </a:schemeClr>
                </a:solidFill>
              </a:defRPr>
            </a:lvl1pPr>
          </a:lstStyle>
          <a:p>
            <a:fld id="{ACF5EF15-2C16-6A49-87B6-C5AFB945A04B}" type="datetime1">
              <a:rPr lang="de-DE" smtClean="0"/>
              <a:pPr/>
              <a:t>17.04.2026</a:t>
            </a:fld>
            <a:endParaRPr lang="en-US" dirty="0"/>
          </a:p>
        </p:txBody>
      </p:sp>
      <p:sp>
        <p:nvSpPr>
          <p:cNvPr id="10" name="Holder 6"/>
          <p:cNvSpPr>
            <a:spLocks noGrp="1"/>
          </p:cNvSpPr>
          <p:nvPr>
            <p:ph type="sldNum" sz="quarter" idx="4"/>
          </p:nvPr>
        </p:nvSpPr>
        <p:spPr>
          <a:xfrm>
            <a:off x="11098077" y="6526037"/>
            <a:ext cx="804015" cy="171233"/>
          </a:xfrm>
          <a:prstGeom prst="rect">
            <a:avLst/>
          </a:prstGeom>
        </p:spPr>
        <p:txBody>
          <a:bodyPr lIns="0" tIns="0" rIns="0" bIns="0"/>
          <a:lstStyle>
            <a:lvl1pPr algn="r">
              <a:defRPr sz="1200">
                <a:solidFill>
                  <a:schemeClr val="tx1">
                    <a:tint val="75000"/>
                  </a:schemeClr>
                </a:solidFill>
              </a:defRPr>
            </a:lvl1pPr>
          </a:lstStyle>
          <a:p>
            <a:fld id="{B6F15528-21DE-4FAA-801E-634DDDAF4B2B}" type="slidenum">
              <a:rPr lang="de-DE" smtClean="0"/>
              <a:pPr/>
              <a:t>‹Nr.›</a:t>
            </a:fld>
            <a:endParaRPr lang="de-D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Großes Bild">
    <p:spTree>
      <p:nvGrpSpPr>
        <p:cNvPr id="1" name=""/>
        <p:cNvGrpSpPr/>
        <p:nvPr/>
      </p:nvGrpSpPr>
      <p:grpSpPr>
        <a:xfrm>
          <a:off x="0" y="0"/>
          <a:ext cx="0" cy="0"/>
          <a:chOff x="0" y="0"/>
          <a:chExt cx="0" cy="0"/>
        </a:xfrm>
      </p:grpSpPr>
      <p:sp>
        <p:nvSpPr>
          <p:cNvPr id="5" name="Textplatzhalter 30"/>
          <p:cNvSpPr>
            <a:spLocks noGrp="1"/>
          </p:cNvSpPr>
          <p:nvPr>
            <p:ph type="body" sz="quarter" idx="12" hasCustomPrompt="1"/>
          </p:nvPr>
        </p:nvSpPr>
        <p:spPr>
          <a:xfrm>
            <a:off x="7954417" y="370585"/>
            <a:ext cx="3786681" cy="246221"/>
          </a:xfrm>
          <a:prstGeom prst="rect">
            <a:avLst/>
          </a:prstGeom>
        </p:spPr>
        <p:txBody>
          <a:bodyPr vert="horz"/>
          <a:lstStyle>
            <a:lvl1pPr algn="r">
              <a:defRPr sz="1600" baseline="0">
                <a:solidFill>
                  <a:srgbClr val="7F7F7F"/>
                </a:solidFill>
                <a:latin typeface="Calibri"/>
                <a:cs typeface="Calibri"/>
              </a:defRPr>
            </a:lvl1pPr>
          </a:lstStyle>
          <a:p>
            <a:pPr lvl="0"/>
            <a:r>
              <a:rPr lang="de-DE" dirty="0"/>
              <a:t>Institut/Zentrum für</a:t>
            </a:r>
          </a:p>
        </p:txBody>
      </p:sp>
      <p:sp>
        <p:nvSpPr>
          <p:cNvPr id="3" name="Bildplatzhalter 2"/>
          <p:cNvSpPr>
            <a:spLocks noGrp="1"/>
          </p:cNvSpPr>
          <p:nvPr>
            <p:ph type="pic" sz="quarter" idx="13"/>
          </p:nvPr>
        </p:nvSpPr>
        <p:spPr>
          <a:xfrm>
            <a:off x="0" y="933451"/>
            <a:ext cx="12193588" cy="5471880"/>
          </a:xfrm>
          <a:prstGeom prst="rect">
            <a:avLst/>
          </a:prstGeom>
        </p:spPr>
        <p:txBody>
          <a:bodyPr/>
          <a:lstStyle/>
          <a:p>
            <a:endParaRPr lang="de-DE"/>
          </a:p>
        </p:txBody>
      </p:sp>
      <p:sp>
        <p:nvSpPr>
          <p:cNvPr id="7" name="Holder 4"/>
          <p:cNvSpPr>
            <a:spLocks noGrp="1"/>
          </p:cNvSpPr>
          <p:nvPr>
            <p:ph type="ftr" sz="quarter" idx="3"/>
          </p:nvPr>
        </p:nvSpPr>
        <p:spPr>
          <a:xfrm>
            <a:off x="2310114" y="6502958"/>
            <a:ext cx="8073489" cy="194311"/>
          </a:xfrm>
          <a:prstGeom prst="rect">
            <a:avLst/>
          </a:prstGeom>
        </p:spPr>
        <p:txBody>
          <a:bodyPr lIns="0" tIns="0" rIns="0" bIns="0"/>
          <a:lstStyle>
            <a:lvl1pPr algn="ctr">
              <a:defRPr sz="1200">
                <a:solidFill>
                  <a:schemeClr val="tx2">
                    <a:lumMod val="75000"/>
                  </a:schemeClr>
                </a:solidFill>
              </a:defRPr>
            </a:lvl1pPr>
          </a:lstStyle>
          <a:p>
            <a:r>
              <a:rPr lang="de-DE" dirty="0"/>
              <a:t>Georg-August-Universität Göttingen</a:t>
            </a:r>
          </a:p>
        </p:txBody>
      </p:sp>
      <p:sp>
        <p:nvSpPr>
          <p:cNvPr id="8" name="Holder 5"/>
          <p:cNvSpPr>
            <a:spLocks noGrp="1"/>
          </p:cNvSpPr>
          <p:nvPr>
            <p:ph type="dt" sz="half" idx="2"/>
          </p:nvPr>
        </p:nvSpPr>
        <p:spPr>
          <a:xfrm>
            <a:off x="291503" y="6500815"/>
            <a:ext cx="1375590" cy="196453"/>
          </a:xfrm>
          <a:prstGeom prst="rect">
            <a:avLst/>
          </a:prstGeom>
        </p:spPr>
        <p:txBody>
          <a:bodyPr lIns="0" tIns="0" rIns="0" bIns="0"/>
          <a:lstStyle>
            <a:lvl1pPr algn="l">
              <a:defRPr sz="1200">
                <a:solidFill>
                  <a:schemeClr val="tx1">
                    <a:tint val="75000"/>
                  </a:schemeClr>
                </a:solidFill>
              </a:defRPr>
            </a:lvl1pPr>
          </a:lstStyle>
          <a:p>
            <a:fld id="{ACF5EF15-2C16-6A49-87B6-C5AFB945A04B}" type="datetime1">
              <a:rPr lang="de-DE" smtClean="0"/>
              <a:pPr/>
              <a:t>17.04.2026</a:t>
            </a:fld>
            <a:endParaRPr lang="en-US" dirty="0"/>
          </a:p>
        </p:txBody>
      </p:sp>
      <p:sp>
        <p:nvSpPr>
          <p:cNvPr id="9" name="Holder 6"/>
          <p:cNvSpPr>
            <a:spLocks noGrp="1"/>
          </p:cNvSpPr>
          <p:nvPr>
            <p:ph type="sldNum" sz="quarter" idx="4"/>
          </p:nvPr>
        </p:nvSpPr>
        <p:spPr>
          <a:xfrm>
            <a:off x="11098077" y="6526037"/>
            <a:ext cx="804015" cy="171233"/>
          </a:xfrm>
          <a:prstGeom prst="rect">
            <a:avLst/>
          </a:prstGeom>
        </p:spPr>
        <p:txBody>
          <a:bodyPr lIns="0" tIns="0" rIns="0" bIns="0"/>
          <a:lstStyle>
            <a:lvl1pPr algn="r">
              <a:defRPr sz="1200">
                <a:solidFill>
                  <a:schemeClr val="tx1">
                    <a:tint val="75000"/>
                  </a:schemeClr>
                </a:solidFill>
              </a:defRPr>
            </a:lvl1pPr>
          </a:lstStyle>
          <a:p>
            <a:fld id="{B6F15528-21DE-4FAA-801E-634DDDAF4B2B}" type="slidenum">
              <a:rPr lang="de-DE" smtClean="0"/>
              <a:pPr/>
              <a:t>‹Nr.›</a:t>
            </a:fld>
            <a:endParaRPr lang="de-D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4" name="Bild 13"/>
          <p:cNvPicPr>
            <a:picLocks noChangeAspect="1"/>
          </p:cNvPicPr>
          <p:nvPr userDrawn="1"/>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3611" y="2033"/>
            <a:ext cx="12175543" cy="6853939"/>
          </a:xfrm>
          <a:prstGeom prst="rect">
            <a:avLst/>
          </a:prstGeom>
        </p:spPr>
      </p:pic>
      <p:sp>
        <p:nvSpPr>
          <p:cNvPr id="7" name="Holder 4"/>
          <p:cNvSpPr>
            <a:spLocks noGrp="1"/>
          </p:cNvSpPr>
          <p:nvPr>
            <p:ph type="ftr" sz="quarter" idx="3"/>
          </p:nvPr>
        </p:nvSpPr>
        <p:spPr>
          <a:xfrm>
            <a:off x="2310114" y="6502958"/>
            <a:ext cx="8073489" cy="194311"/>
          </a:xfrm>
          <a:prstGeom prst="rect">
            <a:avLst/>
          </a:prstGeom>
        </p:spPr>
        <p:txBody>
          <a:bodyPr lIns="0" tIns="0" rIns="0" bIns="0"/>
          <a:lstStyle>
            <a:lvl1pPr algn="ctr">
              <a:defRPr sz="1200">
                <a:solidFill>
                  <a:srgbClr val="17375E"/>
                </a:solidFill>
              </a:defRPr>
            </a:lvl1pPr>
          </a:lstStyle>
          <a:p>
            <a:r>
              <a:rPr lang="de-DE" dirty="0"/>
              <a:t>Georg-August-Universität Göttingen</a:t>
            </a:r>
          </a:p>
        </p:txBody>
      </p:sp>
      <p:sp>
        <p:nvSpPr>
          <p:cNvPr id="8" name="Holder 5"/>
          <p:cNvSpPr>
            <a:spLocks noGrp="1"/>
          </p:cNvSpPr>
          <p:nvPr>
            <p:ph type="dt" sz="half" idx="2"/>
          </p:nvPr>
        </p:nvSpPr>
        <p:spPr>
          <a:xfrm>
            <a:off x="291503" y="6500815"/>
            <a:ext cx="1375590" cy="196453"/>
          </a:xfrm>
          <a:prstGeom prst="rect">
            <a:avLst/>
          </a:prstGeom>
        </p:spPr>
        <p:txBody>
          <a:bodyPr lIns="0" tIns="0" rIns="0" bIns="0"/>
          <a:lstStyle>
            <a:lvl1pPr algn="l">
              <a:defRPr sz="1200">
                <a:solidFill>
                  <a:schemeClr val="tx1">
                    <a:tint val="75000"/>
                  </a:schemeClr>
                </a:solidFill>
              </a:defRPr>
            </a:lvl1pPr>
          </a:lstStyle>
          <a:p>
            <a:fld id="{C8A51442-76F6-0047-9EC6-9C35C6FEA6B1}" type="datetime1">
              <a:rPr lang="de-DE" smtClean="0"/>
              <a:pPr/>
              <a:t>17.04.2026</a:t>
            </a:fld>
            <a:endParaRPr lang="en-US" dirty="0"/>
          </a:p>
        </p:txBody>
      </p:sp>
      <p:sp>
        <p:nvSpPr>
          <p:cNvPr id="9" name="Holder 6"/>
          <p:cNvSpPr>
            <a:spLocks noGrp="1"/>
          </p:cNvSpPr>
          <p:nvPr>
            <p:ph type="sldNum" sz="quarter" idx="4"/>
          </p:nvPr>
        </p:nvSpPr>
        <p:spPr>
          <a:xfrm>
            <a:off x="11098077" y="6526037"/>
            <a:ext cx="804015" cy="171233"/>
          </a:xfrm>
          <a:prstGeom prst="rect">
            <a:avLst/>
          </a:prstGeom>
        </p:spPr>
        <p:txBody>
          <a:bodyPr lIns="0" tIns="0" rIns="0" bIns="0"/>
          <a:lstStyle>
            <a:lvl1pPr algn="r">
              <a:defRPr sz="1200">
                <a:solidFill>
                  <a:schemeClr val="tx1">
                    <a:tint val="75000"/>
                  </a:schemeClr>
                </a:solidFill>
              </a:defRPr>
            </a:lvl1pPr>
          </a:lstStyle>
          <a:p>
            <a:fld id="{B6F15528-21DE-4FAA-801E-634DDDAF4B2B}" type="slidenum">
              <a:rPr lang="de-DE" smtClean="0"/>
              <a:pPr/>
              <a:t>‹Nr.›</a:t>
            </a:fld>
            <a:endParaRPr lang="de-DE"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6" r:id="rId3"/>
    <p:sldLayoutId id="2147483668" r:id="rId4"/>
  </p:sldLayoutIdLst>
  <p:hf hdr="0"/>
  <p:txStyles>
    <p:titleStyle>
      <a:lvl1pPr>
        <a:defRPr>
          <a:latin typeface="+mj-lt"/>
          <a:ea typeface="+mj-ea"/>
          <a:cs typeface="+mj-cs"/>
        </a:defRPr>
      </a:lvl1pPr>
    </p:titleStyle>
    <p:bodyStyle>
      <a:lvl1pPr marL="0">
        <a:defRPr>
          <a:latin typeface="+mn-lt"/>
          <a:ea typeface="+mn-ea"/>
          <a:cs typeface="+mn-cs"/>
        </a:defRPr>
      </a:lvl1pPr>
      <a:lvl2pPr marL="382636">
        <a:defRPr>
          <a:latin typeface="+mn-lt"/>
          <a:ea typeface="+mn-ea"/>
          <a:cs typeface="+mn-cs"/>
        </a:defRPr>
      </a:lvl2pPr>
      <a:lvl3pPr marL="765273">
        <a:defRPr>
          <a:latin typeface="+mn-lt"/>
          <a:ea typeface="+mn-ea"/>
          <a:cs typeface="+mn-cs"/>
        </a:defRPr>
      </a:lvl3pPr>
      <a:lvl4pPr marL="1147909">
        <a:defRPr>
          <a:latin typeface="+mn-lt"/>
          <a:ea typeface="+mn-ea"/>
          <a:cs typeface="+mn-cs"/>
        </a:defRPr>
      </a:lvl4pPr>
      <a:lvl5pPr marL="1530546">
        <a:defRPr>
          <a:latin typeface="+mn-lt"/>
          <a:ea typeface="+mn-ea"/>
          <a:cs typeface="+mn-cs"/>
        </a:defRPr>
      </a:lvl5pPr>
      <a:lvl6pPr marL="1913180">
        <a:defRPr>
          <a:latin typeface="+mn-lt"/>
          <a:ea typeface="+mn-ea"/>
          <a:cs typeface="+mn-cs"/>
        </a:defRPr>
      </a:lvl6pPr>
      <a:lvl7pPr marL="2295819">
        <a:defRPr>
          <a:latin typeface="+mn-lt"/>
          <a:ea typeface="+mn-ea"/>
          <a:cs typeface="+mn-cs"/>
        </a:defRPr>
      </a:lvl7pPr>
      <a:lvl8pPr marL="2678454">
        <a:defRPr>
          <a:latin typeface="+mn-lt"/>
          <a:ea typeface="+mn-ea"/>
          <a:cs typeface="+mn-cs"/>
        </a:defRPr>
      </a:lvl8pPr>
      <a:lvl9pPr marL="3061091">
        <a:defRPr>
          <a:latin typeface="+mn-lt"/>
          <a:ea typeface="+mn-ea"/>
          <a:cs typeface="+mn-cs"/>
        </a:defRPr>
      </a:lvl9pPr>
    </p:bodyStyle>
    <p:otherStyle>
      <a:lvl1pPr marL="0">
        <a:defRPr>
          <a:latin typeface="+mn-lt"/>
          <a:ea typeface="+mn-ea"/>
          <a:cs typeface="+mn-cs"/>
        </a:defRPr>
      </a:lvl1pPr>
      <a:lvl2pPr marL="382636">
        <a:defRPr>
          <a:latin typeface="+mn-lt"/>
          <a:ea typeface="+mn-ea"/>
          <a:cs typeface="+mn-cs"/>
        </a:defRPr>
      </a:lvl2pPr>
      <a:lvl3pPr marL="765273">
        <a:defRPr>
          <a:latin typeface="+mn-lt"/>
          <a:ea typeface="+mn-ea"/>
          <a:cs typeface="+mn-cs"/>
        </a:defRPr>
      </a:lvl3pPr>
      <a:lvl4pPr marL="1147909">
        <a:defRPr>
          <a:latin typeface="+mn-lt"/>
          <a:ea typeface="+mn-ea"/>
          <a:cs typeface="+mn-cs"/>
        </a:defRPr>
      </a:lvl4pPr>
      <a:lvl5pPr marL="1530546">
        <a:defRPr>
          <a:latin typeface="+mn-lt"/>
          <a:ea typeface="+mn-ea"/>
          <a:cs typeface="+mn-cs"/>
        </a:defRPr>
      </a:lvl5pPr>
      <a:lvl6pPr marL="1913180">
        <a:defRPr>
          <a:latin typeface="+mn-lt"/>
          <a:ea typeface="+mn-ea"/>
          <a:cs typeface="+mn-cs"/>
        </a:defRPr>
      </a:lvl6pPr>
      <a:lvl7pPr marL="2295819">
        <a:defRPr>
          <a:latin typeface="+mn-lt"/>
          <a:ea typeface="+mn-ea"/>
          <a:cs typeface="+mn-cs"/>
        </a:defRPr>
      </a:lvl7pPr>
      <a:lvl8pPr marL="2678454">
        <a:defRPr>
          <a:latin typeface="+mn-lt"/>
          <a:ea typeface="+mn-ea"/>
          <a:cs typeface="+mn-cs"/>
        </a:defRPr>
      </a:lvl8pPr>
      <a:lvl9pPr marL="306109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oerbw.de/edu-sharing/components/render/f48da4bb-30b1-46fe-8da4-bb30b176fe84"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moodle.ki-campus.org/mod/videotime/view.php?id=29621"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oerbw.de/edu-sharing/components/render/f48da4bb-30b1-46fe-8da4-bb30b176fe84"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Using</a:t>
            </a:r>
            <a:r>
              <a:rPr lang="de-DE" dirty="0"/>
              <a:t> AI </a:t>
            </a:r>
            <a:r>
              <a:rPr lang="de-DE" dirty="0" err="1"/>
              <a:t>based</a:t>
            </a:r>
            <a:r>
              <a:rPr lang="de-DE" dirty="0"/>
              <a:t> </a:t>
            </a:r>
            <a:r>
              <a:rPr lang="de-DE" dirty="0" err="1"/>
              <a:t>tools</a:t>
            </a:r>
            <a:r>
              <a:rPr lang="de-DE" dirty="0"/>
              <a:t> </a:t>
            </a:r>
            <a:r>
              <a:rPr lang="de-DE" dirty="0" err="1"/>
              <a:t>for</a:t>
            </a:r>
            <a:r>
              <a:rPr lang="de-DE" dirty="0"/>
              <a:t> </a:t>
            </a:r>
            <a:r>
              <a:rPr lang="de-DE" dirty="0" err="1"/>
              <a:t>literature</a:t>
            </a:r>
            <a:r>
              <a:rPr lang="de-DE" dirty="0"/>
              <a:t> </a:t>
            </a:r>
            <a:r>
              <a:rPr lang="de-DE" dirty="0" err="1"/>
              <a:t>research</a:t>
            </a:r>
            <a:endParaRPr lang="de-DE" dirty="0"/>
          </a:p>
        </p:txBody>
      </p:sp>
      <p:sp>
        <p:nvSpPr>
          <p:cNvPr id="3" name="Textplatzhalter 2"/>
          <p:cNvSpPr>
            <a:spLocks noGrp="1"/>
          </p:cNvSpPr>
          <p:nvPr>
            <p:ph type="body" idx="1"/>
          </p:nvPr>
        </p:nvSpPr>
        <p:spPr>
          <a:xfrm>
            <a:off x="865541" y="2866630"/>
            <a:ext cx="7716256" cy="401637"/>
          </a:xfrm>
        </p:spPr>
        <p:txBody>
          <a:bodyPr/>
          <a:lstStyle/>
          <a:p>
            <a:r>
              <a:rPr lang="de-DE" dirty="0"/>
              <a:t>AI Nugget</a:t>
            </a:r>
          </a:p>
        </p:txBody>
      </p:sp>
      <p:sp>
        <p:nvSpPr>
          <p:cNvPr id="4" name="Textplatzhalter 3"/>
          <p:cNvSpPr>
            <a:spLocks noGrp="1"/>
          </p:cNvSpPr>
          <p:nvPr>
            <p:ph type="body" sz="quarter" idx="12"/>
          </p:nvPr>
        </p:nvSpPr>
        <p:spPr/>
        <p:txBody>
          <a:bodyPr/>
          <a:lstStyle/>
          <a:p>
            <a:endParaRPr lang="de-DE"/>
          </a:p>
        </p:txBody>
      </p:sp>
      <p:sp>
        <p:nvSpPr>
          <p:cNvPr id="5" name="Untertitel 4"/>
          <p:cNvSpPr>
            <a:spLocks noGrp="1"/>
          </p:cNvSpPr>
          <p:nvPr>
            <p:ph type="subTitle" idx="4"/>
          </p:nvPr>
        </p:nvSpPr>
        <p:spPr>
          <a:xfrm>
            <a:off x="732261" y="5462875"/>
            <a:ext cx="10875557" cy="456853"/>
          </a:xfrm>
        </p:spPr>
        <p:txBody>
          <a:bodyPr/>
          <a:lstStyle/>
          <a:p>
            <a:r>
              <a:rPr lang="de-DE" dirty="0"/>
              <a:t>Dr. Ella Grieshammer – International Writing Lab – Department </a:t>
            </a:r>
            <a:r>
              <a:rPr lang="de-DE" dirty="0" err="1"/>
              <a:t>of</a:t>
            </a:r>
            <a:r>
              <a:rPr lang="de-DE" dirty="0"/>
              <a:t> Key </a:t>
            </a:r>
            <a:r>
              <a:rPr lang="de-DE" dirty="0" err="1"/>
              <a:t>Competencies</a:t>
            </a:r>
            <a:r>
              <a:rPr lang="de-DE" dirty="0"/>
              <a:t> </a:t>
            </a:r>
            <a:r>
              <a:rPr lang="de-DE" dirty="0" err="1"/>
              <a:t>Intercultural</a:t>
            </a:r>
            <a:r>
              <a:rPr lang="de-DE" dirty="0"/>
              <a:t> Interactions</a:t>
            </a:r>
          </a:p>
        </p:txBody>
      </p:sp>
      <p:pic>
        <p:nvPicPr>
          <p:cNvPr id="6" name="Grafik 5">
            <a:extLst>
              <a:ext uri="{FF2B5EF4-FFF2-40B4-BE49-F238E27FC236}">
                <a16:creationId xmlns:a16="http://schemas.microsoft.com/office/drawing/2014/main" id="{5FEB74F1-95CB-440F-9AF0-D431431282BD}"/>
              </a:ext>
            </a:extLst>
          </p:cNvPr>
          <p:cNvPicPr>
            <a:picLocks noChangeAspect="1"/>
          </p:cNvPicPr>
          <p:nvPr/>
        </p:nvPicPr>
        <p:blipFill>
          <a:blip r:embed="rId3"/>
          <a:stretch>
            <a:fillRect/>
          </a:stretch>
        </p:blipFill>
        <p:spPr>
          <a:xfrm>
            <a:off x="11070015" y="6425140"/>
            <a:ext cx="1123573" cy="404817"/>
          </a:xfrm>
          <a:prstGeom prst="rect">
            <a:avLst/>
          </a:prstGeom>
        </p:spPr>
      </p:pic>
      <p:sp>
        <p:nvSpPr>
          <p:cNvPr id="8" name="Textfeld 7">
            <a:extLst>
              <a:ext uri="{FF2B5EF4-FFF2-40B4-BE49-F238E27FC236}">
                <a16:creationId xmlns:a16="http://schemas.microsoft.com/office/drawing/2014/main" id="{20BC7D95-E8C1-4E88-8A99-04792560CA84}"/>
              </a:ext>
            </a:extLst>
          </p:cNvPr>
          <p:cNvSpPr txBox="1"/>
          <p:nvPr/>
        </p:nvSpPr>
        <p:spPr>
          <a:xfrm>
            <a:off x="732261" y="6335160"/>
            <a:ext cx="10377770" cy="461665"/>
          </a:xfrm>
          <a:prstGeom prst="rect">
            <a:avLst/>
          </a:prstGeom>
          <a:noFill/>
        </p:spPr>
        <p:txBody>
          <a:bodyPr wrap="square">
            <a:spAutoFit/>
          </a:bodyPr>
          <a:lstStyle/>
          <a:p>
            <a:pPr>
              <a:defRPr/>
            </a:pPr>
            <a:r>
              <a:rPr lang="de-DE" sz="1200" dirty="0" err="1"/>
              <a:t>Based</a:t>
            </a:r>
            <a:r>
              <a:rPr lang="de-DE" sz="1200" dirty="0"/>
              <a:t> on </a:t>
            </a:r>
            <a:r>
              <a:rPr lang="de-DE" sz="1200" dirty="0" err="1"/>
              <a:t>the</a:t>
            </a:r>
            <a:r>
              <a:rPr lang="de-DE" sz="1200" dirty="0"/>
              <a:t> </a:t>
            </a:r>
            <a:r>
              <a:rPr lang="de-DE" sz="1200" dirty="0" err="1"/>
              <a:t>presentation</a:t>
            </a:r>
            <a:r>
              <a:rPr lang="de-DE" sz="1200" dirty="0"/>
              <a:t> </a:t>
            </a:r>
            <a:r>
              <a:rPr lang="de-DE" sz="1200" i="1" dirty="0">
                <a:hlinkClick r:id="rId4"/>
              </a:rPr>
              <a:t>Literaturrecherche mit KI – Tipps und Tools </a:t>
            </a:r>
            <a:r>
              <a:rPr lang="de-DE" sz="1200" dirty="0" err="1"/>
              <a:t>by</a:t>
            </a:r>
            <a:r>
              <a:rPr lang="de-DE" sz="1200" dirty="0"/>
              <a:t> Universität Tübingen, </a:t>
            </a:r>
            <a:r>
              <a:rPr lang="de-DE" sz="1200" dirty="0" err="1"/>
              <a:t>licensed</a:t>
            </a:r>
            <a:r>
              <a:rPr lang="de-DE" sz="1200" dirty="0"/>
              <a:t> </a:t>
            </a:r>
            <a:r>
              <a:rPr lang="de-DE" sz="1200" dirty="0" err="1"/>
              <a:t>as</a:t>
            </a:r>
            <a:r>
              <a:rPr lang="de-DE" sz="1200" dirty="0"/>
              <a:t> CC BY 4.0, and </a:t>
            </a:r>
            <a:r>
              <a:rPr lang="de-DE" sz="1200" dirty="0" err="1"/>
              <a:t>the</a:t>
            </a:r>
            <a:r>
              <a:rPr lang="de-DE" sz="1200" dirty="0"/>
              <a:t> </a:t>
            </a:r>
            <a:r>
              <a:rPr lang="de-DE" sz="1200" dirty="0" err="1"/>
              <a:t>book</a:t>
            </a:r>
            <a:r>
              <a:rPr lang="de-DE" sz="1200" dirty="0"/>
              <a:t> </a:t>
            </a:r>
            <a:r>
              <a:rPr lang="de-DE" sz="1200" i="1" dirty="0"/>
              <a:t>Wissenschaftliches Schreiben mit KI</a:t>
            </a:r>
            <a:r>
              <a:rPr lang="de-DE" sz="1200" dirty="0"/>
              <a:t>, 2nd </a:t>
            </a:r>
            <a:r>
              <a:rPr lang="de-DE" sz="1200" dirty="0" err="1"/>
              <a:t>ed</a:t>
            </a:r>
            <a:r>
              <a:rPr lang="de-DE" sz="1200" dirty="0"/>
              <a:t>. (2026), </a:t>
            </a:r>
            <a:r>
              <a:rPr lang="de-DE" sz="1200" dirty="0" err="1"/>
              <a:t>by</a:t>
            </a:r>
            <a:r>
              <a:rPr lang="de-DE" sz="1200" dirty="0"/>
              <a:t> Isabella Buck. </a:t>
            </a:r>
            <a:r>
              <a:rPr lang="en-US" sz="1200" dirty="0"/>
              <a:t>Unless otherwise stated, all content of this presentation is licensed under the CC BY 4.0 </a:t>
            </a:r>
            <a:r>
              <a:rPr lang="en-US" sz="1200" dirty="0" err="1"/>
              <a:t>licence</a:t>
            </a:r>
            <a:r>
              <a:rPr lang="en-US" sz="1200" dirty="0"/>
              <a:t>.</a:t>
            </a:r>
            <a:endParaRPr lang="de-DE" sz="1200" dirty="0"/>
          </a:p>
        </p:txBody>
      </p:sp>
    </p:spTree>
    <p:extLst>
      <p:ext uri="{BB962C8B-B14F-4D97-AF65-F5344CB8AC3E}">
        <p14:creationId xmlns:p14="http://schemas.microsoft.com/office/powerpoint/2010/main" val="48377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E2033-9FA7-3A4B-017F-9BE12D799B1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14930C3-FCD8-8AC4-08F7-D694E4A61F49}"/>
              </a:ext>
            </a:extLst>
          </p:cNvPr>
          <p:cNvSpPr>
            <a:spLocks noGrp="1"/>
          </p:cNvSpPr>
          <p:nvPr>
            <p:ph type="title"/>
          </p:nvPr>
        </p:nvSpPr>
        <p:spPr/>
        <p:txBody>
          <a:bodyPr/>
          <a:lstStyle/>
          <a:p>
            <a:r>
              <a:rPr lang="de-DE" dirty="0"/>
              <a:t>4. </a:t>
            </a:r>
            <a:r>
              <a:rPr lang="de-DE" dirty="0" err="1"/>
              <a:t>Exercise</a:t>
            </a:r>
            <a:endParaRPr lang="de-DE" dirty="0"/>
          </a:p>
        </p:txBody>
      </p:sp>
      <p:sp>
        <p:nvSpPr>
          <p:cNvPr id="3" name="Textplatzhalter 2">
            <a:extLst>
              <a:ext uri="{FF2B5EF4-FFF2-40B4-BE49-F238E27FC236}">
                <a16:creationId xmlns:a16="http://schemas.microsoft.com/office/drawing/2014/main" id="{C43A66E0-48FC-E902-15F9-BAE331ECAB3B}"/>
              </a:ext>
            </a:extLst>
          </p:cNvPr>
          <p:cNvSpPr>
            <a:spLocks noGrp="1"/>
          </p:cNvSpPr>
          <p:nvPr>
            <p:ph type="body" idx="1"/>
          </p:nvPr>
        </p:nvSpPr>
        <p:spPr>
          <a:xfrm>
            <a:off x="869609" y="2587702"/>
            <a:ext cx="10216895" cy="307776"/>
          </a:xfrm>
        </p:spPr>
        <p:txBody>
          <a:bodyPr/>
          <a:lstStyle/>
          <a:p>
            <a:pPr marL="342900" indent="-342900" algn="l">
              <a:spcBef>
                <a:spcPts val="600"/>
              </a:spcBef>
              <a:spcAft>
                <a:spcPts val="600"/>
              </a:spcAft>
              <a:buFont typeface="Wingdings" panose="05000000000000000000" pitchFamily="2" charset="2"/>
              <a:buChar char="Ø"/>
            </a:pPr>
            <a:r>
              <a:rPr lang="en-US" sz="2000" dirty="0"/>
              <a:t>Choose the topic on which you will write your term papers, bachelor’s, or master’s thesis, or select an academic subject from your field of study that interests you.</a:t>
            </a:r>
          </a:p>
          <a:p>
            <a:pPr marL="342900" indent="-342900" algn="l">
              <a:spcBef>
                <a:spcPts val="600"/>
              </a:spcBef>
              <a:spcAft>
                <a:spcPts val="600"/>
              </a:spcAft>
              <a:buFont typeface="Wingdings" panose="05000000000000000000" pitchFamily="2" charset="2"/>
              <a:buChar char="Ø"/>
            </a:pPr>
            <a:r>
              <a:rPr lang="en-US" sz="2000" dirty="0"/>
              <a:t>If you already have a relevant academic article on this topic, use a connector tool to display related texts.</a:t>
            </a:r>
            <a:br>
              <a:rPr lang="en-US" sz="2000" dirty="0"/>
            </a:br>
            <a:r>
              <a:rPr lang="en-US" sz="2000" dirty="0"/>
              <a:t>If you do not yet have an article, use a finder tool to search for literature on your topic.</a:t>
            </a:r>
          </a:p>
          <a:p>
            <a:pPr marL="342900" indent="-342900" algn="l">
              <a:spcBef>
                <a:spcPts val="600"/>
              </a:spcBef>
              <a:spcAft>
                <a:spcPts val="600"/>
              </a:spcAft>
              <a:buFont typeface="Wingdings" panose="05000000000000000000" pitchFamily="2" charset="2"/>
              <a:buChar char="Ø"/>
            </a:pPr>
            <a:r>
              <a:rPr lang="en-US" sz="2000" dirty="0"/>
              <a:t>Then research your topic in the subject catalogs of the SUB.</a:t>
            </a:r>
          </a:p>
          <a:p>
            <a:pPr marL="342900" indent="-342900" algn="l">
              <a:spcBef>
                <a:spcPts val="600"/>
              </a:spcBef>
              <a:spcAft>
                <a:spcPts val="600"/>
              </a:spcAft>
              <a:buFont typeface="Wingdings" panose="05000000000000000000" pitchFamily="2" charset="2"/>
              <a:buChar char="Ø"/>
            </a:pPr>
            <a:r>
              <a:rPr lang="en-US" sz="2000" dirty="0"/>
              <a:t>Finally, compare the results obtained through </a:t>
            </a:r>
            <a:r>
              <a:rPr lang="en-US" sz="2000"/>
              <a:t>Ai based and </a:t>
            </a:r>
            <a:r>
              <a:rPr lang="en-US" sz="2000" dirty="0"/>
              <a:t>conventional literature research.</a:t>
            </a:r>
          </a:p>
          <a:p>
            <a:pPr marL="342900" indent="-342900" algn="l">
              <a:spcBef>
                <a:spcPts val="600"/>
              </a:spcBef>
              <a:spcAft>
                <a:spcPts val="600"/>
              </a:spcAft>
              <a:buFont typeface="Wingdings" panose="05000000000000000000" pitchFamily="2" charset="2"/>
              <a:buChar char="Ø"/>
            </a:pPr>
            <a:endParaRPr lang="de-DE" sz="2000" dirty="0"/>
          </a:p>
        </p:txBody>
      </p:sp>
      <p:sp>
        <p:nvSpPr>
          <p:cNvPr id="4" name="Fußzeilenplatzhalter 3">
            <a:extLst>
              <a:ext uri="{FF2B5EF4-FFF2-40B4-BE49-F238E27FC236}">
                <a16:creationId xmlns:a16="http://schemas.microsoft.com/office/drawing/2014/main" id="{2DCB8AE0-42F8-743D-F5D6-8066E9A9C9A3}"/>
              </a:ext>
            </a:extLst>
          </p:cNvPr>
          <p:cNvSpPr>
            <a:spLocks noGrp="1"/>
          </p:cNvSpPr>
          <p:nvPr>
            <p:ph type="ftr" sz="quarter" idx="3"/>
          </p:nvPr>
        </p:nvSpPr>
        <p:spPr/>
        <p:txBody>
          <a:bodyPr/>
          <a:lstStyle/>
          <a:p>
            <a:r>
              <a:rPr lang="de-DE"/>
              <a:t>Georg-August-Universität Göttingen</a:t>
            </a:r>
            <a:endParaRPr lang="de-DE" dirty="0"/>
          </a:p>
        </p:txBody>
      </p:sp>
      <p:sp>
        <p:nvSpPr>
          <p:cNvPr id="5" name="Datumsplatzhalter 4">
            <a:extLst>
              <a:ext uri="{FF2B5EF4-FFF2-40B4-BE49-F238E27FC236}">
                <a16:creationId xmlns:a16="http://schemas.microsoft.com/office/drawing/2014/main" id="{A9ED9004-375A-B106-E33F-3584E2C16083}"/>
              </a:ext>
            </a:extLst>
          </p:cNvPr>
          <p:cNvSpPr>
            <a:spLocks noGrp="1"/>
          </p:cNvSpPr>
          <p:nvPr>
            <p:ph type="dt" sz="half" idx="2"/>
          </p:nvPr>
        </p:nvSpPr>
        <p:spPr/>
        <p:txBody>
          <a:bodyPr/>
          <a:lstStyle/>
          <a:p>
            <a:fld id="{ACF5EF15-2C16-6A49-87B6-C5AFB945A04B}" type="datetime1">
              <a:rPr lang="de-DE" smtClean="0"/>
              <a:pPr/>
              <a:t>17.04.2026</a:t>
            </a:fld>
            <a:endParaRPr lang="en-US" dirty="0"/>
          </a:p>
        </p:txBody>
      </p:sp>
      <p:sp>
        <p:nvSpPr>
          <p:cNvPr id="6" name="Foliennummernplatzhalter 5">
            <a:extLst>
              <a:ext uri="{FF2B5EF4-FFF2-40B4-BE49-F238E27FC236}">
                <a16:creationId xmlns:a16="http://schemas.microsoft.com/office/drawing/2014/main" id="{E2812304-A64A-9699-F3CC-864313000252}"/>
              </a:ext>
            </a:extLst>
          </p:cNvPr>
          <p:cNvSpPr>
            <a:spLocks noGrp="1"/>
          </p:cNvSpPr>
          <p:nvPr>
            <p:ph type="sldNum" sz="quarter" idx="4"/>
          </p:nvPr>
        </p:nvSpPr>
        <p:spPr/>
        <p:txBody>
          <a:bodyPr/>
          <a:lstStyle/>
          <a:p>
            <a:fld id="{B6F15528-21DE-4FAA-801E-634DDDAF4B2B}" type="slidenum">
              <a:rPr lang="de-DE" smtClean="0"/>
              <a:pPr/>
              <a:t>10</a:t>
            </a:fld>
            <a:endParaRPr lang="de-DE" dirty="0"/>
          </a:p>
        </p:txBody>
      </p:sp>
      <p:sp>
        <p:nvSpPr>
          <p:cNvPr id="7" name="Textplatzhalter 6">
            <a:extLst>
              <a:ext uri="{FF2B5EF4-FFF2-40B4-BE49-F238E27FC236}">
                <a16:creationId xmlns:a16="http://schemas.microsoft.com/office/drawing/2014/main" id="{A77B53B6-6751-2724-5BDD-F1EA2C996EBE}"/>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3214005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FAA71-3BDA-6889-929B-F4EE3D0D685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7AA2A0E-27DB-3B31-2302-EBE68F231976}"/>
              </a:ext>
            </a:extLst>
          </p:cNvPr>
          <p:cNvSpPr>
            <a:spLocks noGrp="1"/>
          </p:cNvSpPr>
          <p:nvPr>
            <p:ph type="title"/>
          </p:nvPr>
        </p:nvSpPr>
        <p:spPr/>
        <p:txBody>
          <a:bodyPr/>
          <a:lstStyle/>
          <a:p>
            <a:r>
              <a:rPr lang="de-DE" dirty="0"/>
              <a:t>4. Weiterführende Materialien (in German)</a:t>
            </a:r>
          </a:p>
        </p:txBody>
      </p:sp>
      <p:sp>
        <p:nvSpPr>
          <p:cNvPr id="3" name="Textplatzhalter 2">
            <a:extLst>
              <a:ext uri="{FF2B5EF4-FFF2-40B4-BE49-F238E27FC236}">
                <a16:creationId xmlns:a16="http://schemas.microsoft.com/office/drawing/2014/main" id="{B338338B-2934-5CC9-F563-25DF7B981F58}"/>
              </a:ext>
            </a:extLst>
          </p:cNvPr>
          <p:cNvSpPr>
            <a:spLocks noGrp="1"/>
          </p:cNvSpPr>
          <p:nvPr>
            <p:ph type="body" idx="1"/>
          </p:nvPr>
        </p:nvSpPr>
        <p:spPr>
          <a:xfrm>
            <a:off x="881182" y="2279604"/>
            <a:ext cx="10216895" cy="933371"/>
          </a:xfrm>
        </p:spPr>
        <p:txBody>
          <a:bodyPr/>
          <a:lstStyle/>
          <a:p>
            <a:pPr marL="342900" indent="-342900" algn="l">
              <a:spcBef>
                <a:spcPts val="600"/>
              </a:spcBef>
              <a:spcAft>
                <a:spcPts val="600"/>
              </a:spcAft>
              <a:buFont typeface="Wingdings" panose="05000000000000000000" pitchFamily="2" charset="2"/>
              <a:buChar char="Ø"/>
            </a:pPr>
            <a:r>
              <a:rPr lang="de-DE" sz="2000" dirty="0"/>
              <a:t>Das Video </a:t>
            </a:r>
            <a:r>
              <a:rPr lang="de-DE" sz="2000" i="1" dirty="0"/>
              <a:t>Teilaufgabe „Literaturarbeit“</a:t>
            </a:r>
            <a:r>
              <a:rPr lang="de-DE" sz="2000" dirty="0"/>
              <a:t> aus dem KI-Campus-Kurs </a:t>
            </a:r>
            <a:r>
              <a:rPr lang="de-DE" sz="2000" i="1" dirty="0"/>
              <a:t>Prompt-Labor Hochschullehre – Anwendungen </a:t>
            </a:r>
            <a:r>
              <a:rPr lang="de-DE" sz="2000" dirty="0"/>
              <a:t>stellt die verschiedenen Arten und Möglichkeiten dar, KI im Literaturrechercheprozess zu nutzen:</a:t>
            </a:r>
            <a:r>
              <a:rPr lang="de-DE" sz="2000" i="1" dirty="0"/>
              <a:t> </a:t>
            </a:r>
            <a:r>
              <a:rPr lang="de-DE" sz="2000" dirty="0">
                <a:hlinkClick r:id="rId3"/>
              </a:rPr>
              <a:t>https://moodle.ki-campus.org/mod/videotime/view.php?id=29621</a:t>
            </a:r>
            <a:r>
              <a:rPr lang="de-DE" sz="2000" dirty="0"/>
              <a:t> (Registrierung erforderlich, kostenfrei)</a:t>
            </a:r>
          </a:p>
          <a:p>
            <a:pPr marL="342900" indent="-342900" algn="l">
              <a:spcBef>
                <a:spcPts val="600"/>
              </a:spcBef>
              <a:spcAft>
                <a:spcPts val="600"/>
              </a:spcAft>
              <a:buFont typeface="Wingdings" panose="05000000000000000000" pitchFamily="2" charset="2"/>
              <a:buChar char="Ø"/>
            </a:pPr>
            <a:r>
              <a:rPr lang="de-DE" sz="2000" dirty="0"/>
              <a:t>Die Präsentation </a:t>
            </a:r>
            <a:r>
              <a:rPr lang="de-DE" sz="2000" i="1" dirty="0"/>
              <a:t>Literaturrecherche mit KI – Tipps und Tools </a:t>
            </a:r>
            <a:r>
              <a:rPr lang="de-DE" sz="2000" dirty="0"/>
              <a:t>der Universität Tübingen stellt verschiedene Arten von Tools zur Literaturrecherche ausführlich vor und beschreibt die Eigenschaften einzelner Tools: </a:t>
            </a:r>
            <a:r>
              <a:rPr lang="de-DE" sz="2000" dirty="0">
                <a:hlinkClick r:id="rId4"/>
              </a:rPr>
              <a:t>https://www.oerbw.de/edu-sharing/components/render/f48da4bb-30b1-46fe-8da4-bb30b176fe84</a:t>
            </a:r>
            <a:r>
              <a:rPr lang="de-DE" sz="2000" dirty="0"/>
              <a:t> (Lizenz CC BY 4.0)</a:t>
            </a:r>
          </a:p>
          <a:p>
            <a:pPr marL="342900" indent="-342900" algn="l">
              <a:spcBef>
                <a:spcPts val="600"/>
              </a:spcBef>
              <a:spcAft>
                <a:spcPts val="600"/>
              </a:spcAft>
              <a:buFont typeface="Wingdings" panose="05000000000000000000" pitchFamily="2" charset="2"/>
              <a:buChar char="Ø"/>
            </a:pPr>
            <a:r>
              <a:rPr lang="de-DE" sz="2000" dirty="0"/>
              <a:t>Dieser Ratgeber enthält Hintergrundinformationen und Tipps unter anderem zum Umgang mit KI-Tools bei der Literaturrecherche: Buck, Isabella (2026): </a:t>
            </a:r>
            <a:r>
              <a:rPr lang="de-DE" sz="2000" i="1" dirty="0"/>
              <a:t>Wissenschaftliches Schreiben mit KI</a:t>
            </a:r>
            <a:r>
              <a:rPr lang="de-DE" sz="2000" dirty="0"/>
              <a:t>. 2. Auflage. UVK.</a:t>
            </a:r>
          </a:p>
          <a:p>
            <a:pPr marL="342900" indent="-342900" algn="l">
              <a:spcBef>
                <a:spcPts val="600"/>
              </a:spcBef>
              <a:spcAft>
                <a:spcPts val="600"/>
              </a:spcAft>
              <a:buFont typeface="Wingdings" panose="05000000000000000000" pitchFamily="2" charset="2"/>
              <a:buChar char="Ø"/>
            </a:pPr>
            <a:endParaRPr lang="de-DE" sz="2000" dirty="0"/>
          </a:p>
          <a:p>
            <a:pPr marL="342900" indent="-342900" algn="l">
              <a:spcBef>
                <a:spcPts val="600"/>
              </a:spcBef>
              <a:spcAft>
                <a:spcPts val="600"/>
              </a:spcAft>
              <a:buFont typeface="Wingdings" panose="05000000000000000000" pitchFamily="2" charset="2"/>
              <a:buChar char="Ø"/>
            </a:pPr>
            <a:endParaRPr lang="de-DE" sz="2000" dirty="0"/>
          </a:p>
        </p:txBody>
      </p:sp>
      <p:sp>
        <p:nvSpPr>
          <p:cNvPr id="4" name="Fußzeilenplatzhalter 3">
            <a:extLst>
              <a:ext uri="{FF2B5EF4-FFF2-40B4-BE49-F238E27FC236}">
                <a16:creationId xmlns:a16="http://schemas.microsoft.com/office/drawing/2014/main" id="{89F72CB7-930E-D4AC-605E-765B3C4350B9}"/>
              </a:ext>
            </a:extLst>
          </p:cNvPr>
          <p:cNvSpPr>
            <a:spLocks noGrp="1"/>
          </p:cNvSpPr>
          <p:nvPr>
            <p:ph type="ftr" sz="quarter" idx="3"/>
          </p:nvPr>
        </p:nvSpPr>
        <p:spPr/>
        <p:txBody>
          <a:bodyPr/>
          <a:lstStyle/>
          <a:p>
            <a:r>
              <a:rPr lang="de-DE"/>
              <a:t>Georg-August-Universität Göttingen</a:t>
            </a:r>
            <a:endParaRPr lang="de-DE" dirty="0"/>
          </a:p>
        </p:txBody>
      </p:sp>
      <p:sp>
        <p:nvSpPr>
          <p:cNvPr id="5" name="Datumsplatzhalter 4">
            <a:extLst>
              <a:ext uri="{FF2B5EF4-FFF2-40B4-BE49-F238E27FC236}">
                <a16:creationId xmlns:a16="http://schemas.microsoft.com/office/drawing/2014/main" id="{63A57E89-9EB8-35CC-FB43-B2E1CE13C70C}"/>
              </a:ext>
            </a:extLst>
          </p:cNvPr>
          <p:cNvSpPr>
            <a:spLocks noGrp="1"/>
          </p:cNvSpPr>
          <p:nvPr>
            <p:ph type="dt" sz="half" idx="2"/>
          </p:nvPr>
        </p:nvSpPr>
        <p:spPr/>
        <p:txBody>
          <a:bodyPr/>
          <a:lstStyle/>
          <a:p>
            <a:fld id="{ACF5EF15-2C16-6A49-87B6-C5AFB945A04B}" type="datetime1">
              <a:rPr lang="de-DE" smtClean="0"/>
              <a:pPr/>
              <a:t>17.04.2026</a:t>
            </a:fld>
            <a:endParaRPr lang="en-US" dirty="0"/>
          </a:p>
        </p:txBody>
      </p:sp>
      <p:sp>
        <p:nvSpPr>
          <p:cNvPr id="6" name="Foliennummernplatzhalter 5">
            <a:extLst>
              <a:ext uri="{FF2B5EF4-FFF2-40B4-BE49-F238E27FC236}">
                <a16:creationId xmlns:a16="http://schemas.microsoft.com/office/drawing/2014/main" id="{87C1AC38-37D7-0E6B-1742-A4D29D1C72ED}"/>
              </a:ext>
            </a:extLst>
          </p:cNvPr>
          <p:cNvSpPr>
            <a:spLocks noGrp="1"/>
          </p:cNvSpPr>
          <p:nvPr>
            <p:ph type="sldNum" sz="quarter" idx="4"/>
          </p:nvPr>
        </p:nvSpPr>
        <p:spPr/>
        <p:txBody>
          <a:bodyPr/>
          <a:lstStyle/>
          <a:p>
            <a:fld id="{B6F15528-21DE-4FAA-801E-634DDDAF4B2B}" type="slidenum">
              <a:rPr lang="de-DE" smtClean="0"/>
              <a:pPr/>
              <a:t>11</a:t>
            </a:fld>
            <a:endParaRPr lang="de-DE" dirty="0"/>
          </a:p>
        </p:txBody>
      </p:sp>
      <p:sp>
        <p:nvSpPr>
          <p:cNvPr id="7" name="Textplatzhalter 6">
            <a:extLst>
              <a:ext uri="{FF2B5EF4-FFF2-40B4-BE49-F238E27FC236}">
                <a16:creationId xmlns:a16="http://schemas.microsoft.com/office/drawing/2014/main" id="{136A3A98-00BD-1AD2-961D-758C08D96147}"/>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3375448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C5BEAE-8882-4F08-ACD7-F84882AE6899}"/>
              </a:ext>
            </a:extLst>
          </p:cNvPr>
          <p:cNvSpPr>
            <a:spLocks noGrp="1"/>
          </p:cNvSpPr>
          <p:nvPr>
            <p:ph type="title"/>
          </p:nvPr>
        </p:nvSpPr>
        <p:spPr/>
        <p:txBody>
          <a:bodyPr/>
          <a:lstStyle/>
          <a:p>
            <a:r>
              <a:rPr lang="de-DE" dirty="0"/>
              <a:t>1. Learning Goals</a:t>
            </a:r>
          </a:p>
        </p:txBody>
      </p:sp>
      <p:sp>
        <p:nvSpPr>
          <p:cNvPr id="3" name="Textplatzhalter 2">
            <a:extLst>
              <a:ext uri="{FF2B5EF4-FFF2-40B4-BE49-F238E27FC236}">
                <a16:creationId xmlns:a16="http://schemas.microsoft.com/office/drawing/2014/main" id="{F76A3008-A65A-4289-80B9-9F0488427485}"/>
              </a:ext>
            </a:extLst>
          </p:cNvPr>
          <p:cNvSpPr>
            <a:spLocks noGrp="1"/>
          </p:cNvSpPr>
          <p:nvPr>
            <p:ph type="body" idx="1"/>
          </p:nvPr>
        </p:nvSpPr>
        <p:spPr>
          <a:xfrm>
            <a:off x="1583705" y="2180861"/>
            <a:ext cx="8799898" cy="307776"/>
          </a:xfrm>
        </p:spPr>
        <p:txBody>
          <a:bodyPr/>
          <a:lstStyle/>
          <a:p>
            <a:pPr lvl="1"/>
            <a:r>
              <a:rPr lang="de-DE" sz="2400" dirty="0"/>
              <a:t>At </a:t>
            </a:r>
            <a:r>
              <a:rPr lang="de-DE" sz="2400" dirty="0" err="1"/>
              <a:t>the</a:t>
            </a:r>
            <a:r>
              <a:rPr lang="de-DE" sz="2400" dirty="0"/>
              <a:t> end </a:t>
            </a:r>
            <a:r>
              <a:rPr lang="de-DE" sz="2400" dirty="0" err="1"/>
              <a:t>of</a:t>
            </a:r>
            <a:r>
              <a:rPr lang="de-DE" sz="2400" dirty="0"/>
              <a:t> </a:t>
            </a:r>
            <a:r>
              <a:rPr lang="de-DE" sz="2400" dirty="0" err="1"/>
              <a:t>this</a:t>
            </a:r>
            <a:r>
              <a:rPr lang="de-DE" sz="2400" dirty="0"/>
              <a:t> </a:t>
            </a:r>
            <a:r>
              <a:rPr lang="de-DE" sz="2400" dirty="0" err="1"/>
              <a:t>nugget</a:t>
            </a:r>
            <a:r>
              <a:rPr lang="de-DE" sz="2400" dirty="0"/>
              <a:t> </a:t>
            </a:r>
            <a:r>
              <a:rPr lang="de-DE" sz="2400" dirty="0" err="1"/>
              <a:t>you</a:t>
            </a:r>
            <a:r>
              <a:rPr lang="de-DE" sz="2400" dirty="0"/>
              <a:t> </a:t>
            </a:r>
            <a:r>
              <a:rPr lang="de-DE" sz="2400" dirty="0" err="1"/>
              <a:t>know</a:t>
            </a:r>
            <a:r>
              <a:rPr lang="de-DE" sz="2400" dirty="0"/>
              <a:t>…</a:t>
            </a:r>
          </a:p>
          <a:p>
            <a:pPr marL="668386" lvl="1" indent="-285750">
              <a:buFont typeface="Arial" panose="020B0604020202020204" pitchFamily="34" charset="0"/>
              <a:buChar char="•"/>
            </a:pPr>
            <a:r>
              <a:rPr lang="de-DE" sz="2400" dirty="0"/>
              <a:t>Key </a:t>
            </a:r>
            <a:r>
              <a:rPr lang="de-DE" sz="2400" dirty="0" err="1"/>
              <a:t>features</a:t>
            </a:r>
            <a:r>
              <a:rPr lang="de-DE" sz="2400" dirty="0"/>
              <a:t> and </a:t>
            </a:r>
            <a:r>
              <a:rPr lang="de-DE" sz="2400" dirty="0" err="1"/>
              <a:t>ways</a:t>
            </a:r>
            <a:r>
              <a:rPr lang="de-DE" sz="2400" dirty="0"/>
              <a:t> </a:t>
            </a:r>
            <a:r>
              <a:rPr lang="de-DE" sz="2400" dirty="0" err="1"/>
              <a:t>of</a:t>
            </a:r>
            <a:r>
              <a:rPr lang="de-DE" sz="2400" dirty="0"/>
              <a:t> </a:t>
            </a:r>
            <a:r>
              <a:rPr lang="de-DE" sz="2400" dirty="0" err="1"/>
              <a:t>using</a:t>
            </a:r>
            <a:r>
              <a:rPr lang="de-DE" sz="2400" dirty="0"/>
              <a:t> Allrounders, Finders and </a:t>
            </a:r>
            <a:r>
              <a:rPr lang="de-DE" sz="2400" dirty="0" err="1"/>
              <a:t>Connectors</a:t>
            </a:r>
            <a:r>
              <a:rPr lang="de-DE" sz="2400" dirty="0"/>
              <a:t> </a:t>
            </a:r>
            <a:r>
              <a:rPr lang="de-DE" sz="2400" dirty="0" err="1"/>
              <a:t>for</a:t>
            </a:r>
            <a:r>
              <a:rPr lang="de-DE" sz="2400" dirty="0"/>
              <a:t> </a:t>
            </a:r>
            <a:r>
              <a:rPr lang="de-DE" sz="2400" dirty="0" err="1"/>
              <a:t>literature</a:t>
            </a:r>
            <a:r>
              <a:rPr lang="de-DE" sz="2400" dirty="0"/>
              <a:t> </a:t>
            </a:r>
            <a:r>
              <a:rPr lang="de-DE" sz="2400" dirty="0" err="1"/>
              <a:t>research</a:t>
            </a:r>
            <a:r>
              <a:rPr lang="de-DE" sz="2400" dirty="0"/>
              <a:t>.</a:t>
            </a:r>
          </a:p>
          <a:p>
            <a:pPr marL="668386" lvl="1" indent="-285750">
              <a:buFont typeface="Arial" panose="020B0604020202020204" pitchFamily="34" charset="0"/>
              <a:buChar char="•"/>
            </a:pPr>
            <a:r>
              <a:rPr lang="de-DE" sz="2400" dirty="0" err="1"/>
              <a:t>Factors</a:t>
            </a:r>
            <a:r>
              <a:rPr lang="de-DE" sz="2400" dirty="0"/>
              <a:t> </a:t>
            </a:r>
            <a:r>
              <a:rPr lang="de-DE" sz="2400" dirty="0" err="1"/>
              <a:t>influencing</a:t>
            </a:r>
            <a:r>
              <a:rPr lang="de-DE" sz="2400" dirty="0"/>
              <a:t> </a:t>
            </a:r>
            <a:r>
              <a:rPr lang="de-DE" sz="2400" dirty="0" err="1"/>
              <a:t>whether</a:t>
            </a:r>
            <a:r>
              <a:rPr lang="de-DE" sz="2400" dirty="0"/>
              <a:t> </a:t>
            </a:r>
            <a:r>
              <a:rPr lang="de-DE" sz="2400" dirty="0" err="1"/>
              <a:t>the</a:t>
            </a:r>
            <a:r>
              <a:rPr lang="de-DE" sz="2400" dirty="0"/>
              <a:t> </a:t>
            </a:r>
            <a:r>
              <a:rPr lang="de-DE" sz="2400" dirty="0" err="1"/>
              <a:t>use</a:t>
            </a:r>
            <a:r>
              <a:rPr lang="de-DE" sz="2400" dirty="0"/>
              <a:t> </a:t>
            </a:r>
            <a:r>
              <a:rPr lang="de-DE" sz="2400" dirty="0" err="1"/>
              <a:t>of</a:t>
            </a:r>
            <a:r>
              <a:rPr lang="de-DE" sz="2400" dirty="0"/>
              <a:t> AI </a:t>
            </a:r>
            <a:r>
              <a:rPr lang="de-DE" sz="2400" dirty="0" err="1"/>
              <a:t>tools</a:t>
            </a:r>
            <a:r>
              <a:rPr lang="de-DE" sz="2400" dirty="0"/>
              <a:t> in </a:t>
            </a:r>
            <a:r>
              <a:rPr lang="de-DE" sz="2400" dirty="0" err="1"/>
              <a:t>literature</a:t>
            </a:r>
            <a:r>
              <a:rPr lang="de-DE" sz="2400" dirty="0"/>
              <a:t> </a:t>
            </a:r>
            <a:r>
              <a:rPr lang="de-DE" sz="2400" dirty="0" err="1"/>
              <a:t>research</a:t>
            </a:r>
            <a:r>
              <a:rPr lang="de-DE" sz="2400" dirty="0"/>
              <a:t> </a:t>
            </a:r>
            <a:r>
              <a:rPr lang="de-DE" sz="2400" dirty="0" err="1"/>
              <a:t>is</a:t>
            </a:r>
            <a:r>
              <a:rPr lang="de-DE" sz="2400" dirty="0"/>
              <a:t> </a:t>
            </a:r>
            <a:r>
              <a:rPr lang="de-DE" sz="2400" dirty="0" err="1"/>
              <a:t>useful</a:t>
            </a:r>
            <a:r>
              <a:rPr lang="de-DE" sz="2400" dirty="0"/>
              <a:t> </a:t>
            </a:r>
            <a:r>
              <a:rPr lang="de-DE" sz="2400" dirty="0" err="1"/>
              <a:t>or</a:t>
            </a:r>
            <a:r>
              <a:rPr lang="de-DE" sz="2400" dirty="0"/>
              <a:t> not.</a:t>
            </a:r>
            <a:endParaRPr lang="de-DE" sz="2000" dirty="0"/>
          </a:p>
          <a:p>
            <a:endParaRPr lang="de-DE" dirty="0"/>
          </a:p>
          <a:p>
            <a:endParaRPr lang="de-DE" dirty="0"/>
          </a:p>
        </p:txBody>
      </p:sp>
      <p:sp>
        <p:nvSpPr>
          <p:cNvPr id="4" name="Fußzeilenplatzhalter 3">
            <a:extLst>
              <a:ext uri="{FF2B5EF4-FFF2-40B4-BE49-F238E27FC236}">
                <a16:creationId xmlns:a16="http://schemas.microsoft.com/office/drawing/2014/main" id="{247A0317-4590-4CB0-BF89-0E8E333C4DC2}"/>
              </a:ext>
            </a:extLst>
          </p:cNvPr>
          <p:cNvSpPr>
            <a:spLocks noGrp="1"/>
          </p:cNvSpPr>
          <p:nvPr>
            <p:ph type="ftr" sz="quarter" idx="3"/>
          </p:nvPr>
        </p:nvSpPr>
        <p:spPr/>
        <p:txBody>
          <a:bodyPr/>
          <a:lstStyle/>
          <a:p>
            <a:r>
              <a:rPr lang="de-DE"/>
              <a:t>Georg-August-Universität Göttingen</a:t>
            </a:r>
            <a:endParaRPr lang="de-DE" dirty="0"/>
          </a:p>
        </p:txBody>
      </p:sp>
      <p:sp>
        <p:nvSpPr>
          <p:cNvPr id="5" name="Datumsplatzhalter 4">
            <a:extLst>
              <a:ext uri="{FF2B5EF4-FFF2-40B4-BE49-F238E27FC236}">
                <a16:creationId xmlns:a16="http://schemas.microsoft.com/office/drawing/2014/main" id="{AC562862-DE17-437A-ACA4-3522B84AF6C6}"/>
              </a:ext>
            </a:extLst>
          </p:cNvPr>
          <p:cNvSpPr>
            <a:spLocks noGrp="1"/>
          </p:cNvSpPr>
          <p:nvPr>
            <p:ph type="dt" sz="half" idx="2"/>
          </p:nvPr>
        </p:nvSpPr>
        <p:spPr/>
        <p:txBody>
          <a:bodyPr/>
          <a:lstStyle/>
          <a:p>
            <a:fld id="{ACF5EF15-2C16-6A49-87B6-C5AFB945A04B}" type="datetime1">
              <a:rPr lang="de-DE" smtClean="0"/>
              <a:pPr/>
              <a:t>17.04.2026</a:t>
            </a:fld>
            <a:endParaRPr lang="en-US" dirty="0"/>
          </a:p>
        </p:txBody>
      </p:sp>
      <p:sp>
        <p:nvSpPr>
          <p:cNvPr id="6" name="Foliennummernplatzhalter 5">
            <a:extLst>
              <a:ext uri="{FF2B5EF4-FFF2-40B4-BE49-F238E27FC236}">
                <a16:creationId xmlns:a16="http://schemas.microsoft.com/office/drawing/2014/main" id="{0F0024A4-81FC-4BE3-996B-84D8E409DA01}"/>
              </a:ext>
            </a:extLst>
          </p:cNvPr>
          <p:cNvSpPr>
            <a:spLocks noGrp="1"/>
          </p:cNvSpPr>
          <p:nvPr>
            <p:ph type="sldNum" sz="quarter" idx="4"/>
          </p:nvPr>
        </p:nvSpPr>
        <p:spPr/>
        <p:txBody>
          <a:bodyPr/>
          <a:lstStyle/>
          <a:p>
            <a:fld id="{B6F15528-21DE-4FAA-801E-634DDDAF4B2B}" type="slidenum">
              <a:rPr lang="de-DE" smtClean="0"/>
              <a:pPr/>
              <a:t>2</a:t>
            </a:fld>
            <a:endParaRPr lang="de-DE" dirty="0"/>
          </a:p>
        </p:txBody>
      </p:sp>
      <p:sp>
        <p:nvSpPr>
          <p:cNvPr id="7" name="Textplatzhalter 6">
            <a:extLst>
              <a:ext uri="{FF2B5EF4-FFF2-40B4-BE49-F238E27FC236}">
                <a16:creationId xmlns:a16="http://schemas.microsoft.com/office/drawing/2014/main" id="{DA5D2930-94F1-4EA5-B375-55F69ABA8445}"/>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585597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4303B-8EDF-0596-94AF-AD5172387C1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59859AD-0C9C-BA99-DE22-19EE2868953B}"/>
              </a:ext>
            </a:extLst>
          </p:cNvPr>
          <p:cNvSpPr>
            <a:spLocks noGrp="1"/>
          </p:cNvSpPr>
          <p:nvPr>
            <p:ph type="title"/>
          </p:nvPr>
        </p:nvSpPr>
        <p:spPr>
          <a:xfrm>
            <a:off x="881182" y="1318350"/>
            <a:ext cx="10859916" cy="574516"/>
          </a:xfrm>
        </p:spPr>
        <p:txBody>
          <a:bodyPr/>
          <a:lstStyle/>
          <a:p>
            <a:r>
              <a:rPr lang="de-DE" dirty="0"/>
              <a:t>2. Groups </a:t>
            </a:r>
            <a:r>
              <a:rPr lang="de-DE" dirty="0" err="1"/>
              <a:t>of</a:t>
            </a:r>
            <a:r>
              <a:rPr lang="de-DE" dirty="0"/>
              <a:t> AI </a:t>
            </a:r>
            <a:r>
              <a:rPr lang="de-DE" dirty="0" err="1"/>
              <a:t>tools</a:t>
            </a:r>
            <a:r>
              <a:rPr lang="de-DE" dirty="0"/>
              <a:t> </a:t>
            </a:r>
            <a:r>
              <a:rPr lang="de-DE" dirty="0" err="1"/>
              <a:t>for</a:t>
            </a:r>
            <a:r>
              <a:rPr lang="de-DE" dirty="0"/>
              <a:t> </a:t>
            </a:r>
            <a:r>
              <a:rPr lang="de-DE" dirty="0" err="1"/>
              <a:t>literature</a:t>
            </a:r>
            <a:r>
              <a:rPr lang="de-DE" dirty="0"/>
              <a:t> </a:t>
            </a:r>
            <a:r>
              <a:rPr lang="de-DE" dirty="0" err="1"/>
              <a:t>research</a:t>
            </a:r>
            <a:endParaRPr lang="de-DE" dirty="0"/>
          </a:p>
        </p:txBody>
      </p:sp>
      <p:sp>
        <p:nvSpPr>
          <p:cNvPr id="3" name="Textplatzhalter 2">
            <a:extLst>
              <a:ext uri="{FF2B5EF4-FFF2-40B4-BE49-F238E27FC236}">
                <a16:creationId xmlns:a16="http://schemas.microsoft.com/office/drawing/2014/main" id="{74F9CF1E-1972-BD18-CF1E-30FBA20A932E}"/>
              </a:ext>
            </a:extLst>
          </p:cNvPr>
          <p:cNvSpPr>
            <a:spLocks noGrp="1"/>
          </p:cNvSpPr>
          <p:nvPr>
            <p:ph type="body" idx="1"/>
          </p:nvPr>
        </p:nvSpPr>
        <p:spPr>
          <a:xfrm>
            <a:off x="881182" y="2658204"/>
            <a:ext cx="10216895" cy="574516"/>
          </a:xfrm>
        </p:spPr>
        <p:txBody>
          <a:bodyPr/>
          <a:lstStyle/>
          <a:p>
            <a:pPr marL="342900" indent="-342900" algn="l">
              <a:spcBef>
                <a:spcPts val="600"/>
              </a:spcBef>
              <a:spcAft>
                <a:spcPts val="600"/>
              </a:spcAft>
              <a:buFont typeface="Wingdings" panose="05000000000000000000" pitchFamily="2" charset="2"/>
              <a:buChar char="Ø"/>
            </a:pPr>
            <a:r>
              <a:rPr lang="de-DE" sz="2000" dirty="0" err="1"/>
              <a:t>Under</a:t>
            </a:r>
            <a:r>
              <a:rPr lang="de-DE" sz="2000" dirty="0"/>
              <a:t> </a:t>
            </a:r>
            <a:r>
              <a:rPr lang="de-DE" sz="2000" dirty="0" err="1"/>
              <a:t>certain</a:t>
            </a:r>
            <a:r>
              <a:rPr lang="de-DE" sz="2000" dirty="0"/>
              <a:t> </a:t>
            </a:r>
            <a:r>
              <a:rPr lang="de-DE" sz="2000" dirty="0" err="1"/>
              <a:t>conditions</a:t>
            </a:r>
            <a:r>
              <a:rPr lang="de-DE" sz="2000" dirty="0"/>
              <a:t>, AI </a:t>
            </a:r>
            <a:r>
              <a:rPr lang="de-DE" sz="2000" dirty="0" err="1"/>
              <a:t>integrating</a:t>
            </a:r>
            <a:r>
              <a:rPr lang="de-DE" sz="2000" dirty="0"/>
              <a:t> </a:t>
            </a:r>
            <a:r>
              <a:rPr lang="de-DE" sz="2000" dirty="0" err="1"/>
              <a:t>tools</a:t>
            </a:r>
            <a:r>
              <a:rPr lang="de-DE" sz="2000" dirty="0"/>
              <a:t> </a:t>
            </a:r>
            <a:r>
              <a:rPr lang="de-DE" sz="2000" b="1" dirty="0" err="1"/>
              <a:t>can</a:t>
            </a:r>
            <a:r>
              <a:rPr lang="de-DE" sz="2000" b="1" dirty="0"/>
              <a:t> support </a:t>
            </a:r>
            <a:r>
              <a:rPr lang="de-DE" sz="2000" dirty="0" err="1"/>
              <a:t>literature</a:t>
            </a:r>
            <a:r>
              <a:rPr lang="de-DE" sz="2000" dirty="0"/>
              <a:t> </a:t>
            </a:r>
            <a:r>
              <a:rPr lang="de-DE" sz="2000" dirty="0" err="1"/>
              <a:t>research</a:t>
            </a:r>
            <a:r>
              <a:rPr lang="de-DE" sz="2000" dirty="0"/>
              <a:t>. </a:t>
            </a:r>
          </a:p>
          <a:p>
            <a:pPr marL="342900" indent="-342900" algn="l">
              <a:spcBef>
                <a:spcPts val="600"/>
              </a:spcBef>
              <a:spcAft>
                <a:spcPts val="600"/>
              </a:spcAft>
              <a:buFont typeface="Wingdings" panose="05000000000000000000" pitchFamily="2" charset="2"/>
              <a:buChar char="Ø"/>
            </a:pPr>
            <a:r>
              <a:rPr lang="de-DE" sz="2000" dirty="0" err="1"/>
              <a:t>There</a:t>
            </a:r>
            <a:r>
              <a:rPr lang="de-DE" sz="2000" dirty="0"/>
              <a:t> </a:t>
            </a:r>
            <a:r>
              <a:rPr lang="de-DE" sz="2000" dirty="0" err="1"/>
              <a:t>are</a:t>
            </a:r>
            <a:r>
              <a:rPr lang="de-DE" sz="2000" dirty="0"/>
              <a:t> </a:t>
            </a:r>
          </a:p>
          <a:p>
            <a:pPr marL="725536" lvl="1" indent="-342900" algn="l">
              <a:spcBef>
                <a:spcPts val="600"/>
              </a:spcBef>
              <a:spcAft>
                <a:spcPts val="600"/>
              </a:spcAft>
              <a:buFont typeface="Wingdings" panose="05000000000000000000" pitchFamily="2" charset="2"/>
              <a:buChar char="Ø"/>
            </a:pPr>
            <a:r>
              <a:rPr lang="de-DE" sz="2000" dirty="0"/>
              <a:t>Allrounder Tools, e.g. </a:t>
            </a:r>
            <a:r>
              <a:rPr lang="de-DE" sz="2000" dirty="0" err="1"/>
              <a:t>ChatAI</a:t>
            </a:r>
            <a:r>
              <a:rPr lang="de-DE" sz="2000" dirty="0"/>
              <a:t>, ChatGPT</a:t>
            </a:r>
          </a:p>
          <a:p>
            <a:pPr marL="725536" lvl="1" indent="-342900" algn="l">
              <a:spcBef>
                <a:spcPts val="600"/>
              </a:spcBef>
              <a:spcAft>
                <a:spcPts val="600"/>
              </a:spcAft>
              <a:buFont typeface="Wingdings" panose="05000000000000000000" pitchFamily="2" charset="2"/>
              <a:buChar char="Ø"/>
            </a:pPr>
            <a:r>
              <a:rPr lang="de-DE" sz="2000" dirty="0"/>
              <a:t>Finder Tools, e.g. Consensus, </a:t>
            </a:r>
            <a:r>
              <a:rPr lang="de-DE" sz="2000" dirty="0" err="1"/>
              <a:t>Elicit</a:t>
            </a:r>
            <a:r>
              <a:rPr lang="de-DE" sz="2000" dirty="0"/>
              <a:t>, </a:t>
            </a:r>
            <a:r>
              <a:rPr lang="de-DE" sz="2000" dirty="0" err="1"/>
              <a:t>Undermind</a:t>
            </a:r>
            <a:r>
              <a:rPr lang="de-DE" sz="2000" dirty="0"/>
              <a:t>, Scispace</a:t>
            </a:r>
          </a:p>
          <a:p>
            <a:pPr marL="725536" lvl="1" indent="-342900" algn="l">
              <a:spcBef>
                <a:spcPts val="600"/>
              </a:spcBef>
              <a:spcAft>
                <a:spcPts val="600"/>
              </a:spcAft>
              <a:buFont typeface="Wingdings" panose="05000000000000000000" pitchFamily="2" charset="2"/>
              <a:buChar char="Ø"/>
            </a:pPr>
            <a:r>
              <a:rPr lang="de-DE" sz="2000" dirty="0"/>
              <a:t>Connector Tools, e.g. Research Rabbit, </a:t>
            </a:r>
            <a:r>
              <a:rPr lang="de-DE" sz="2000" dirty="0" err="1"/>
              <a:t>Connected</a:t>
            </a:r>
            <a:r>
              <a:rPr lang="de-DE" sz="2000" dirty="0"/>
              <a:t> Papers, Litmaps</a:t>
            </a:r>
          </a:p>
        </p:txBody>
      </p:sp>
      <p:sp>
        <p:nvSpPr>
          <p:cNvPr id="4" name="Fußzeilenplatzhalter 3">
            <a:extLst>
              <a:ext uri="{FF2B5EF4-FFF2-40B4-BE49-F238E27FC236}">
                <a16:creationId xmlns:a16="http://schemas.microsoft.com/office/drawing/2014/main" id="{99ED8E78-F384-9CD9-A382-7820E86F8A2B}"/>
              </a:ext>
            </a:extLst>
          </p:cNvPr>
          <p:cNvSpPr>
            <a:spLocks noGrp="1"/>
          </p:cNvSpPr>
          <p:nvPr>
            <p:ph type="ftr" sz="quarter" idx="3"/>
          </p:nvPr>
        </p:nvSpPr>
        <p:spPr/>
        <p:txBody>
          <a:bodyPr/>
          <a:lstStyle/>
          <a:p>
            <a:r>
              <a:rPr lang="de-DE"/>
              <a:t>Georg-August-Universität Göttingen</a:t>
            </a:r>
            <a:endParaRPr lang="de-DE" dirty="0"/>
          </a:p>
        </p:txBody>
      </p:sp>
      <p:sp>
        <p:nvSpPr>
          <p:cNvPr id="5" name="Datumsplatzhalter 4">
            <a:extLst>
              <a:ext uri="{FF2B5EF4-FFF2-40B4-BE49-F238E27FC236}">
                <a16:creationId xmlns:a16="http://schemas.microsoft.com/office/drawing/2014/main" id="{E179EBBC-8D77-0718-9B5A-20EA174A1122}"/>
              </a:ext>
            </a:extLst>
          </p:cNvPr>
          <p:cNvSpPr>
            <a:spLocks noGrp="1"/>
          </p:cNvSpPr>
          <p:nvPr>
            <p:ph type="dt" sz="half" idx="2"/>
          </p:nvPr>
        </p:nvSpPr>
        <p:spPr/>
        <p:txBody>
          <a:bodyPr/>
          <a:lstStyle/>
          <a:p>
            <a:fld id="{ACF5EF15-2C16-6A49-87B6-C5AFB945A04B}" type="datetime1">
              <a:rPr lang="de-DE" smtClean="0"/>
              <a:pPr/>
              <a:t>17.04.2026</a:t>
            </a:fld>
            <a:endParaRPr lang="en-US" dirty="0"/>
          </a:p>
        </p:txBody>
      </p:sp>
      <p:sp>
        <p:nvSpPr>
          <p:cNvPr id="6" name="Foliennummernplatzhalter 5">
            <a:extLst>
              <a:ext uri="{FF2B5EF4-FFF2-40B4-BE49-F238E27FC236}">
                <a16:creationId xmlns:a16="http://schemas.microsoft.com/office/drawing/2014/main" id="{C958FA38-81E9-078A-F4EB-36C469C53903}"/>
              </a:ext>
            </a:extLst>
          </p:cNvPr>
          <p:cNvSpPr>
            <a:spLocks noGrp="1"/>
          </p:cNvSpPr>
          <p:nvPr>
            <p:ph type="sldNum" sz="quarter" idx="4"/>
          </p:nvPr>
        </p:nvSpPr>
        <p:spPr/>
        <p:txBody>
          <a:bodyPr/>
          <a:lstStyle/>
          <a:p>
            <a:fld id="{B6F15528-21DE-4FAA-801E-634DDDAF4B2B}" type="slidenum">
              <a:rPr lang="de-DE" smtClean="0"/>
              <a:pPr/>
              <a:t>3</a:t>
            </a:fld>
            <a:endParaRPr lang="de-DE" dirty="0"/>
          </a:p>
        </p:txBody>
      </p:sp>
      <p:sp>
        <p:nvSpPr>
          <p:cNvPr id="7" name="Textplatzhalter 6">
            <a:extLst>
              <a:ext uri="{FF2B5EF4-FFF2-40B4-BE49-F238E27FC236}">
                <a16:creationId xmlns:a16="http://schemas.microsoft.com/office/drawing/2014/main" id="{BC3E9907-E276-E6D0-63A9-66BB5A5F29D8}"/>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2184618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9B27E-4381-40C2-0077-DF65E3A58C5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AADD604-E68E-89C4-6352-0F7F036CD8A7}"/>
              </a:ext>
            </a:extLst>
          </p:cNvPr>
          <p:cNvSpPr>
            <a:spLocks noGrp="1"/>
          </p:cNvSpPr>
          <p:nvPr>
            <p:ph type="title"/>
          </p:nvPr>
        </p:nvSpPr>
        <p:spPr>
          <a:xfrm>
            <a:off x="881182" y="1318350"/>
            <a:ext cx="10859916" cy="574516"/>
          </a:xfrm>
        </p:spPr>
        <p:txBody>
          <a:bodyPr/>
          <a:lstStyle/>
          <a:p>
            <a:r>
              <a:rPr lang="de-DE" dirty="0"/>
              <a:t>2. Groups </a:t>
            </a:r>
            <a:r>
              <a:rPr lang="de-DE" dirty="0" err="1"/>
              <a:t>of</a:t>
            </a:r>
            <a:r>
              <a:rPr lang="de-DE" dirty="0"/>
              <a:t> AI </a:t>
            </a:r>
            <a:r>
              <a:rPr lang="de-DE" dirty="0" err="1"/>
              <a:t>tools</a:t>
            </a:r>
            <a:r>
              <a:rPr lang="de-DE" dirty="0"/>
              <a:t> </a:t>
            </a:r>
            <a:r>
              <a:rPr lang="de-DE" dirty="0" err="1"/>
              <a:t>for</a:t>
            </a:r>
            <a:r>
              <a:rPr lang="de-DE" dirty="0"/>
              <a:t> </a:t>
            </a:r>
            <a:r>
              <a:rPr lang="de-DE" dirty="0" err="1"/>
              <a:t>literature</a:t>
            </a:r>
            <a:r>
              <a:rPr lang="de-DE" dirty="0"/>
              <a:t> </a:t>
            </a:r>
            <a:r>
              <a:rPr lang="de-DE" dirty="0" err="1"/>
              <a:t>research</a:t>
            </a:r>
            <a:r>
              <a:rPr lang="de-DE" dirty="0"/>
              <a:t> </a:t>
            </a:r>
          </a:p>
        </p:txBody>
      </p:sp>
      <p:sp>
        <p:nvSpPr>
          <p:cNvPr id="3" name="Textplatzhalter 2">
            <a:extLst>
              <a:ext uri="{FF2B5EF4-FFF2-40B4-BE49-F238E27FC236}">
                <a16:creationId xmlns:a16="http://schemas.microsoft.com/office/drawing/2014/main" id="{BB7B1977-C98B-0874-BC41-9736DF04EF1B}"/>
              </a:ext>
            </a:extLst>
          </p:cNvPr>
          <p:cNvSpPr>
            <a:spLocks noGrp="1"/>
          </p:cNvSpPr>
          <p:nvPr>
            <p:ph type="body" idx="1"/>
          </p:nvPr>
        </p:nvSpPr>
        <p:spPr>
          <a:xfrm>
            <a:off x="881182" y="2279605"/>
            <a:ext cx="10216895" cy="307776"/>
          </a:xfrm>
        </p:spPr>
        <p:txBody>
          <a:bodyPr/>
          <a:lstStyle/>
          <a:p>
            <a:pPr marL="342900" indent="-342900" algn="just">
              <a:spcBef>
                <a:spcPts val="600"/>
              </a:spcBef>
              <a:spcAft>
                <a:spcPts val="600"/>
              </a:spcAft>
              <a:buFont typeface="Wingdings" panose="05000000000000000000" pitchFamily="2" charset="2"/>
              <a:buChar char="Ø"/>
            </a:pPr>
            <a:r>
              <a:rPr lang="de-DE" sz="2000" dirty="0"/>
              <a:t>Allrounder Tools </a:t>
            </a:r>
          </a:p>
          <a:p>
            <a:pPr marL="725536" lvl="1" indent="-342900" algn="just">
              <a:spcBef>
                <a:spcPts val="600"/>
              </a:spcBef>
              <a:spcAft>
                <a:spcPts val="600"/>
              </a:spcAft>
              <a:buFont typeface="Wingdings" panose="05000000000000000000" pitchFamily="2" charset="2"/>
              <a:buChar char="Ø"/>
            </a:pPr>
            <a:r>
              <a:rPr lang="de-DE" sz="2000" dirty="0"/>
              <a:t>Text </a:t>
            </a:r>
            <a:r>
              <a:rPr lang="de-DE" sz="2000" dirty="0" err="1"/>
              <a:t>generating</a:t>
            </a:r>
            <a:r>
              <a:rPr lang="de-DE" sz="2000" dirty="0"/>
              <a:t> </a:t>
            </a:r>
            <a:r>
              <a:rPr lang="de-DE" sz="2000" dirty="0" err="1"/>
              <a:t>chatbots</a:t>
            </a:r>
            <a:r>
              <a:rPr lang="de-DE" sz="2000" dirty="0"/>
              <a:t> such </a:t>
            </a:r>
            <a:r>
              <a:rPr lang="de-DE" sz="2000" dirty="0" err="1"/>
              <a:t>as</a:t>
            </a:r>
            <a:r>
              <a:rPr lang="de-DE" sz="2000" dirty="0"/>
              <a:t> </a:t>
            </a:r>
            <a:r>
              <a:rPr lang="de-DE" sz="2000" dirty="0" err="1"/>
              <a:t>ChatAI</a:t>
            </a:r>
            <a:r>
              <a:rPr lang="de-DE" sz="2000" dirty="0"/>
              <a:t>, ChatGPT</a:t>
            </a:r>
          </a:p>
          <a:p>
            <a:pPr marL="725536" lvl="1" indent="-342900" algn="just">
              <a:spcBef>
                <a:spcPts val="600"/>
              </a:spcBef>
              <a:spcAft>
                <a:spcPts val="600"/>
              </a:spcAft>
              <a:buFont typeface="Wingdings" panose="05000000000000000000" pitchFamily="2" charset="2"/>
              <a:buChar char="Ø"/>
            </a:pPr>
            <a:r>
              <a:rPr lang="de-DE" sz="2000" dirty="0"/>
              <a:t>Not </a:t>
            </a:r>
            <a:r>
              <a:rPr lang="de-DE" sz="2000" dirty="0" err="1"/>
              <a:t>trained</a:t>
            </a:r>
            <a:r>
              <a:rPr lang="de-DE" sz="2000" dirty="0"/>
              <a:t> </a:t>
            </a:r>
            <a:r>
              <a:rPr lang="de-DE" sz="2000" dirty="0" err="1"/>
              <a:t>for</a:t>
            </a:r>
            <a:r>
              <a:rPr lang="de-DE" sz="2000" dirty="0"/>
              <a:t> </a:t>
            </a:r>
            <a:r>
              <a:rPr lang="de-DE" sz="2000" dirty="0" err="1"/>
              <a:t>academic</a:t>
            </a:r>
            <a:r>
              <a:rPr lang="de-DE" sz="2000" dirty="0"/>
              <a:t> </a:t>
            </a:r>
            <a:r>
              <a:rPr lang="de-DE" sz="2000" dirty="0" err="1"/>
              <a:t>literature</a:t>
            </a:r>
            <a:r>
              <a:rPr lang="de-DE" sz="2000" dirty="0"/>
              <a:t> </a:t>
            </a:r>
            <a:r>
              <a:rPr lang="de-DE" sz="2000" dirty="0" err="1"/>
              <a:t>research</a:t>
            </a:r>
            <a:r>
              <a:rPr lang="de-DE" sz="2000" dirty="0"/>
              <a:t> </a:t>
            </a:r>
          </a:p>
          <a:p>
            <a:pPr marL="725536" lvl="1" indent="-342900" algn="just">
              <a:spcBef>
                <a:spcPts val="600"/>
              </a:spcBef>
              <a:spcAft>
                <a:spcPts val="600"/>
              </a:spcAft>
              <a:buFont typeface="Wingdings" panose="05000000000000000000" pitchFamily="2" charset="2"/>
              <a:buChar char="Ø"/>
            </a:pPr>
            <a:r>
              <a:rPr lang="de-DE" sz="2000" dirty="0"/>
              <a:t>Web and </a:t>
            </a:r>
            <a:r>
              <a:rPr lang="de-DE" sz="2000" dirty="0" err="1"/>
              <a:t>database</a:t>
            </a:r>
            <a:r>
              <a:rPr lang="de-DE" sz="2000" dirty="0"/>
              <a:t> </a:t>
            </a:r>
            <a:r>
              <a:rPr lang="de-DE" sz="2000" dirty="0" err="1"/>
              <a:t>search</a:t>
            </a:r>
            <a:r>
              <a:rPr lang="de-DE" sz="2000" dirty="0"/>
              <a:t> </a:t>
            </a:r>
            <a:r>
              <a:rPr lang="de-DE" sz="2000" dirty="0" err="1"/>
              <a:t>often</a:t>
            </a:r>
            <a:r>
              <a:rPr lang="de-DE" sz="2000" dirty="0"/>
              <a:t> </a:t>
            </a:r>
            <a:r>
              <a:rPr lang="de-DE" sz="2000" dirty="0" err="1"/>
              <a:t>integrated</a:t>
            </a:r>
            <a:endParaRPr lang="de-DE" sz="2000" dirty="0"/>
          </a:p>
          <a:p>
            <a:pPr marL="725536" lvl="1" indent="-342900" algn="just">
              <a:spcBef>
                <a:spcPts val="600"/>
              </a:spcBef>
              <a:spcAft>
                <a:spcPts val="600"/>
              </a:spcAft>
              <a:buFont typeface="Wingdings" panose="05000000000000000000" pitchFamily="2" charset="2"/>
              <a:buChar char="Ø"/>
            </a:pPr>
            <a:r>
              <a:rPr lang="de-DE" sz="2000" dirty="0" err="1"/>
              <a:t>Literature</a:t>
            </a:r>
            <a:r>
              <a:rPr lang="de-DE" sz="2000" dirty="0"/>
              <a:t> </a:t>
            </a:r>
            <a:r>
              <a:rPr lang="de-DE" sz="2000" dirty="0" err="1"/>
              <a:t>research</a:t>
            </a:r>
            <a:r>
              <a:rPr lang="de-DE" sz="2000" dirty="0"/>
              <a:t> </a:t>
            </a:r>
            <a:r>
              <a:rPr lang="de-DE" sz="2000" dirty="0" err="1"/>
              <a:t>often</a:t>
            </a:r>
            <a:r>
              <a:rPr lang="de-DE" sz="2000" dirty="0"/>
              <a:t> </a:t>
            </a:r>
            <a:r>
              <a:rPr lang="de-DE" sz="2000" dirty="0" err="1"/>
              <a:t>requires</a:t>
            </a:r>
            <a:r>
              <a:rPr lang="de-DE" sz="2000" dirty="0"/>
              <a:t> „Deep Research“ </a:t>
            </a:r>
            <a:r>
              <a:rPr lang="de-DE" sz="2000" dirty="0" err="1"/>
              <a:t>mode</a:t>
            </a:r>
            <a:endParaRPr lang="de-DE" sz="2000" dirty="0"/>
          </a:p>
          <a:p>
            <a:pPr marL="725536" lvl="1" indent="-342900" algn="just">
              <a:spcBef>
                <a:spcPts val="600"/>
              </a:spcBef>
              <a:spcAft>
                <a:spcPts val="600"/>
              </a:spcAft>
              <a:buFont typeface="Wingdings" panose="05000000000000000000" pitchFamily="2" charset="2"/>
              <a:buChar char="Ø"/>
            </a:pPr>
            <a:r>
              <a:rPr lang="de-DE" sz="2000" dirty="0"/>
              <a:t>Advantage: </a:t>
            </a:r>
            <a:r>
              <a:rPr lang="de-DE" sz="2000" dirty="0" err="1"/>
              <a:t>free</a:t>
            </a:r>
            <a:r>
              <a:rPr lang="de-DE" sz="2000" dirty="0"/>
              <a:t> (</a:t>
            </a:r>
            <a:r>
              <a:rPr lang="de-DE" sz="2000" dirty="0" err="1"/>
              <a:t>trial</a:t>
            </a:r>
            <a:r>
              <a:rPr lang="de-DE" sz="2000" dirty="0"/>
              <a:t>) </a:t>
            </a:r>
            <a:r>
              <a:rPr lang="de-DE" sz="2000" dirty="0" err="1"/>
              <a:t>versions</a:t>
            </a:r>
            <a:endParaRPr lang="de-DE" sz="2000" dirty="0"/>
          </a:p>
          <a:p>
            <a:pPr marL="725536" lvl="1" indent="-342900" algn="just">
              <a:spcBef>
                <a:spcPts val="600"/>
              </a:spcBef>
              <a:spcAft>
                <a:spcPts val="600"/>
              </a:spcAft>
              <a:buFont typeface="Wingdings" panose="05000000000000000000" pitchFamily="2" charset="2"/>
              <a:buChar char="Ø"/>
            </a:pPr>
            <a:r>
              <a:rPr lang="de-DE" sz="2000" dirty="0" err="1"/>
              <a:t>Disadvantage</a:t>
            </a:r>
            <a:r>
              <a:rPr lang="de-DE" sz="2000" dirty="0"/>
              <a:t>: possible </a:t>
            </a:r>
            <a:r>
              <a:rPr lang="de-DE" sz="2000" dirty="0" err="1"/>
              <a:t>errors</a:t>
            </a:r>
            <a:r>
              <a:rPr lang="de-DE" sz="2000" dirty="0"/>
              <a:t> (</a:t>
            </a:r>
            <a:r>
              <a:rPr lang="de-DE" sz="2000" dirty="0" err="1"/>
              <a:t>hallucinations</a:t>
            </a:r>
            <a:r>
              <a:rPr lang="de-DE" sz="2000" dirty="0"/>
              <a:t>) in </a:t>
            </a:r>
            <a:r>
              <a:rPr lang="de-DE" sz="2000" dirty="0" err="1"/>
              <a:t>references</a:t>
            </a:r>
            <a:r>
              <a:rPr lang="de-DE" sz="2000" dirty="0"/>
              <a:t>, </a:t>
            </a:r>
            <a:r>
              <a:rPr lang="de-DE" sz="2000" dirty="0" err="1"/>
              <a:t>long</a:t>
            </a:r>
            <a:r>
              <a:rPr lang="de-DE" sz="2000" dirty="0"/>
              <a:t>-lasting </a:t>
            </a:r>
            <a:r>
              <a:rPr lang="de-DE" sz="2000" dirty="0" err="1"/>
              <a:t>search</a:t>
            </a:r>
            <a:endParaRPr lang="de-DE" sz="2000" dirty="0"/>
          </a:p>
        </p:txBody>
      </p:sp>
      <p:sp>
        <p:nvSpPr>
          <p:cNvPr id="4" name="Fußzeilenplatzhalter 3">
            <a:extLst>
              <a:ext uri="{FF2B5EF4-FFF2-40B4-BE49-F238E27FC236}">
                <a16:creationId xmlns:a16="http://schemas.microsoft.com/office/drawing/2014/main" id="{762AFD14-A5F7-B95C-4D45-392FA3608533}"/>
              </a:ext>
            </a:extLst>
          </p:cNvPr>
          <p:cNvSpPr>
            <a:spLocks noGrp="1"/>
          </p:cNvSpPr>
          <p:nvPr>
            <p:ph type="ftr" sz="quarter" idx="3"/>
          </p:nvPr>
        </p:nvSpPr>
        <p:spPr/>
        <p:txBody>
          <a:bodyPr/>
          <a:lstStyle/>
          <a:p>
            <a:r>
              <a:rPr lang="de-DE"/>
              <a:t>Georg-August-Universität Göttingen</a:t>
            </a:r>
            <a:endParaRPr lang="de-DE" dirty="0"/>
          </a:p>
        </p:txBody>
      </p:sp>
      <p:sp>
        <p:nvSpPr>
          <p:cNvPr id="5" name="Datumsplatzhalter 4">
            <a:extLst>
              <a:ext uri="{FF2B5EF4-FFF2-40B4-BE49-F238E27FC236}">
                <a16:creationId xmlns:a16="http://schemas.microsoft.com/office/drawing/2014/main" id="{8F4424E9-4D60-F156-75DE-0EB34CA9F136}"/>
              </a:ext>
            </a:extLst>
          </p:cNvPr>
          <p:cNvSpPr>
            <a:spLocks noGrp="1"/>
          </p:cNvSpPr>
          <p:nvPr>
            <p:ph type="dt" sz="half" idx="2"/>
          </p:nvPr>
        </p:nvSpPr>
        <p:spPr/>
        <p:txBody>
          <a:bodyPr/>
          <a:lstStyle/>
          <a:p>
            <a:fld id="{ACF5EF15-2C16-6A49-87B6-C5AFB945A04B}" type="datetime1">
              <a:rPr lang="de-DE" smtClean="0"/>
              <a:pPr/>
              <a:t>17.04.2026</a:t>
            </a:fld>
            <a:endParaRPr lang="en-US" dirty="0"/>
          </a:p>
        </p:txBody>
      </p:sp>
      <p:sp>
        <p:nvSpPr>
          <p:cNvPr id="6" name="Foliennummernplatzhalter 5">
            <a:extLst>
              <a:ext uri="{FF2B5EF4-FFF2-40B4-BE49-F238E27FC236}">
                <a16:creationId xmlns:a16="http://schemas.microsoft.com/office/drawing/2014/main" id="{B0B736B9-5BEA-E3F3-6B23-D648BF6FDCA1}"/>
              </a:ext>
            </a:extLst>
          </p:cNvPr>
          <p:cNvSpPr>
            <a:spLocks noGrp="1"/>
          </p:cNvSpPr>
          <p:nvPr>
            <p:ph type="sldNum" sz="quarter" idx="4"/>
          </p:nvPr>
        </p:nvSpPr>
        <p:spPr/>
        <p:txBody>
          <a:bodyPr/>
          <a:lstStyle/>
          <a:p>
            <a:fld id="{B6F15528-21DE-4FAA-801E-634DDDAF4B2B}" type="slidenum">
              <a:rPr lang="de-DE" smtClean="0"/>
              <a:pPr/>
              <a:t>4</a:t>
            </a:fld>
            <a:endParaRPr lang="de-DE" dirty="0"/>
          </a:p>
        </p:txBody>
      </p:sp>
      <p:sp>
        <p:nvSpPr>
          <p:cNvPr id="7" name="Textplatzhalter 6">
            <a:extLst>
              <a:ext uri="{FF2B5EF4-FFF2-40B4-BE49-F238E27FC236}">
                <a16:creationId xmlns:a16="http://schemas.microsoft.com/office/drawing/2014/main" id="{C63C4CFB-D070-A628-386C-35095A118B65}"/>
              </a:ext>
            </a:extLst>
          </p:cNvPr>
          <p:cNvSpPr>
            <a:spLocks noGrp="1"/>
          </p:cNvSpPr>
          <p:nvPr>
            <p:ph type="body" sz="quarter" idx="12"/>
          </p:nvPr>
        </p:nvSpPr>
        <p:spPr/>
        <p:txBody>
          <a:bodyPr/>
          <a:lstStyle/>
          <a:p>
            <a:endParaRPr lang="de-DE"/>
          </a:p>
        </p:txBody>
      </p:sp>
      <p:pic>
        <p:nvPicPr>
          <p:cNvPr id="9" name="Grafik 8">
            <a:extLst>
              <a:ext uri="{FF2B5EF4-FFF2-40B4-BE49-F238E27FC236}">
                <a16:creationId xmlns:a16="http://schemas.microsoft.com/office/drawing/2014/main" id="{81DB5C6A-B05B-61DF-E6E8-B24946E7496C}"/>
              </a:ext>
            </a:extLst>
          </p:cNvPr>
          <p:cNvPicPr>
            <a:picLocks noChangeAspect="1"/>
          </p:cNvPicPr>
          <p:nvPr/>
        </p:nvPicPr>
        <p:blipFill>
          <a:blip r:embed="rId3"/>
          <a:stretch>
            <a:fillRect/>
          </a:stretch>
        </p:blipFill>
        <p:spPr>
          <a:xfrm>
            <a:off x="9331206" y="2480990"/>
            <a:ext cx="1981200" cy="866775"/>
          </a:xfrm>
          <a:prstGeom prst="rect">
            <a:avLst/>
          </a:prstGeom>
        </p:spPr>
      </p:pic>
    </p:spTree>
    <p:extLst>
      <p:ext uri="{BB962C8B-B14F-4D97-AF65-F5344CB8AC3E}">
        <p14:creationId xmlns:p14="http://schemas.microsoft.com/office/powerpoint/2010/main" val="832377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96887-182B-EF4F-79A8-65C35136F31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3DCD5EC-3C82-18D6-07E1-629DCB79920B}"/>
              </a:ext>
            </a:extLst>
          </p:cNvPr>
          <p:cNvSpPr>
            <a:spLocks noGrp="1"/>
          </p:cNvSpPr>
          <p:nvPr>
            <p:ph type="title"/>
          </p:nvPr>
        </p:nvSpPr>
        <p:spPr>
          <a:xfrm>
            <a:off x="881182" y="1318350"/>
            <a:ext cx="10859916" cy="574516"/>
          </a:xfrm>
        </p:spPr>
        <p:txBody>
          <a:bodyPr/>
          <a:lstStyle/>
          <a:p>
            <a:r>
              <a:rPr lang="de-DE" dirty="0"/>
              <a:t>2. Groups </a:t>
            </a:r>
            <a:r>
              <a:rPr lang="de-DE" dirty="0" err="1"/>
              <a:t>of</a:t>
            </a:r>
            <a:r>
              <a:rPr lang="de-DE" dirty="0"/>
              <a:t> AI </a:t>
            </a:r>
            <a:r>
              <a:rPr lang="de-DE" dirty="0" err="1"/>
              <a:t>tools</a:t>
            </a:r>
            <a:r>
              <a:rPr lang="de-DE" dirty="0"/>
              <a:t> </a:t>
            </a:r>
            <a:r>
              <a:rPr lang="de-DE" dirty="0" err="1"/>
              <a:t>for</a:t>
            </a:r>
            <a:r>
              <a:rPr lang="de-DE" dirty="0"/>
              <a:t> </a:t>
            </a:r>
            <a:r>
              <a:rPr lang="de-DE" dirty="0" err="1"/>
              <a:t>literature</a:t>
            </a:r>
            <a:r>
              <a:rPr lang="de-DE" dirty="0"/>
              <a:t> </a:t>
            </a:r>
            <a:r>
              <a:rPr lang="de-DE" dirty="0" err="1"/>
              <a:t>research</a:t>
            </a:r>
            <a:endParaRPr lang="de-DE" dirty="0"/>
          </a:p>
        </p:txBody>
      </p:sp>
      <p:sp>
        <p:nvSpPr>
          <p:cNvPr id="3" name="Textplatzhalter 2">
            <a:extLst>
              <a:ext uri="{FF2B5EF4-FFF2-40B4-BE49-F238E27FC236}">
                <a16:creationId xmlns:a16="http://schemas.microsoft.com/office/drawing/2014/main" id="{F2822D0F-598F-95E9-2D1B-A2F742D9F286}"/>
              </a:ext>
            </a:extLst>
          </p:cNvPr>
          <p:cNvSpPr>
            <a:spLocks noGrp="1"/>
          </p:cNvSpPr>
          <p:nvPr>
            <p:ph type="body" idx="1"/>
          </p:nvPr>
        </p:nvSpPr>
        <p:spPr>
          <a:xfrm>
            <a:off x="881182" y="2279605"/>
            <a:ext cx="10216895" cy="307776"/>
          </a:xfrm>
        </p:spPr>
        <p:txBody>
          <a:bodyPr/>
          <a:lstStyle/>
          <a:p>
            <a:pPr marL="342900" indent="-342900" algn="just">
              <a:spcBef>
                <a:spcPts val="600"/>
              </a:spcBef>
              <a:spcAft>
                <a:spcPts val="600"/>
              </a:spcAft>
              <a:buFont typeface="Wingdings" panose="05000000000000000000" pitchFamily="2" charset="2"/>
              <a:buChar char="Ø"/>
            </a:pPr>
            <a:r>
              <a:rPr lang="de-DE" sz="2000" dirty="0"/>
              <a:t>Allrounder </a:t>
            </a:r>
            <a:r>
              <a:rPr lang="de-DE" sz="2000" dirty="0" err="1"/>
              <a:t>tools</a:t>
            </a:r>
            <a:endParaRPr lang="de-DE" sz="2000" dirty="0"/>
          </a:p>
          <a:p>
            <a:pPr marL="725536" lvl="1" indent="-342900" algn="just">
              <a:spcBef>
                <a:spcPts val="600"/>
              </a:spcBef>
              <a:spcAft>
                <a:spcPts val="600"/>
              </a:spcAft>
              <a:buFont typeface="Wingdings" panose="05000000000000000000" pitchFamily="2" charset="2"/>
              <a:buChar char="Ø"/>
            </a:pPr>
            <a:r>
              <a:rPr lang="de-DE" sz="2000" dirty="0"/>
              <a:t>May </a:t>
            </a:r>
            <a:r>
              <a:rPr lang="de-DE" sz="2000" dirty="0" err="1"/>
              <a:t>help</a:t>
            </a:r>
            <a:r>
              <a:rPr lang="de-DE" sz="2000" dirty="0"/>
              <a:t> </a:t>
            </a:r>
            <a:r>
              <a:rPr lang="de-DE" sz="2000" dirty="0" err="1"/>
              <a:t>to</a:t>
            </a:r>
            <a:r>
              <a:rPr lang="de-DE" sz="2000" dirty="0"/>
              <a:t> </a:t>
            </a:r>
            <a:r>
              <a:rPr lang="de-DE" sz="2000" dirty="0" err="1"/>
              <a:t>prepare</a:t>
            </a:r>
            <a:r>
              <a:rPr lang="de-DE" sz="2000" dirty="0"/>
              <a:t> </a:t>
            </a:r>
            <a:r>
              <a:rPr lang="de-DE" sz="2000" dirty="0" err="1"/>
              <a:t>conventional</a:t>
            </a:r>
            <a:r>
              <a:rPr lang="de-DE" sz="2000" dirty="0"/>
              <a:t> </a:t>
            </a:r>
            <a:r>
              <a:rPr lang="de-DE" sz="2000" dirty="0" err="1"/>
              <a:t>database</a:t>
            </a:r>
            <a:r>
              <a:rPr lang="de-DE" sz="2000" dirty="0"/>
              <a:t> </a:t>
            </a:r>
            <a:r>
              <a:rPr lang="de-DE" sz="2000" dirty="0" err="1"/>
              <a:t>search</a:t>
            </a:r>
            <a:endParaRPr lang="de-DE" sz="2000" dirty="0"/>
          </a:p>
          <a:p>
            <a:pPr marL="725536" lvl="1" indent="-342900" algn="just">
              <a:spcBef>
                <a:spcPts val="600"/>
              </a:spcBef>
              <a:spcAft>
                <a:spcPts val="600"/>
              </a:spcAft>
              <a:buFont typeface="Wingdings" panose="05000000000000000000" pitchFamily="2" charset="2"/>
              <a:buChar char="Ø"/>
            </a:pPr>
            <a:r>
              <a:rPr lang="de-DE" sz="2000" dirty="0" err="1"/>
              <a:t>For</a:t>
            </a:r>
            <a:r>
              <a:rPr lang="de-DE" sz="2000" dirty="0"/>
              <a:t> </a:t>
            </a:r>
            <a:r>
              <a:rPr lang="de-DE" sz="2000" dirty="0" err="1"/>
              <a:t>example</a:t>
            </a:r>
            <a:r>
              <a:rPr lang="de-DE" sz="2000" dirty="0"/>
              <a:t> </a:t>
            </a:r>
            <a:r>
              <a:rPr lang="de-DE" sz="2000" dirty="0" err="1"/>
              <a:t>with</a:t>
            </a:r>
            <a:r>
              <a:rPr lang="de-DE" sz="2000" dirty="0"/>
              <a:t> </a:t>
            </a:r>
            <a:r>
              <a:rPr lang="de-DE" sz="2000" dirty="0" err="1"/>
              <a:t>the</a:t>
            </a:r>
            <a:r>
              <a:rPr lang="de-DE" sz="2000" dirty="0"/>
              <a:t> </a:t>
            </a:r>
            <a:r>
              <a:rPr lang="de-DE" sz="2000" dirty="0" err="1"/>
              <a:t>following</a:t>
            </a:r>
            <a:r>
              <a:rPr lang="de-DE" sz="2000" dirty="0"/>
              <a:t> prompt: </a:t>
            </a:r>
          </a:p>
          <a:p>
            <a:pPr lvl="2" algn="just">
              <a:spcBef>
                <a:spcPts val="600"/>
              </a:spcBef>
              <a:spcAft>
                <a:spcPts val="600"/>
              </a:spcAft>
            </a:pPr>
            <a:r>
              <a:rPr lang="en-US" sz="2000" dirty="0"/>
              <a:t>"I am writing a [seminar/bachelor’s/master’s] thesis in my … semester. I study … and I am writing … on the topic of … . For my literature research, I need suitable keywords to search specifically for relevant academic sources on this topic in library catalogs and academic databases. Please create a list of relevant keywords in German and English that I can use for my search. Also make use of the Boolean operators AND, OR, and NOT. Additionally, apply truncation where appropriate.“</a:t>
            </a:r>
          </a:p>
          <a:p>
            <a:pPr lvl="2" algn="just">
              <a:spcBef>
                <a:spcPts val="600"/>
              </a:spcBef>
              <a:spcAft>
                <a:spcPts val="600"/>
              </a:spcAft>
            </a:pPr>
            <a:r>
              <a:rPr lang="en-US" sz="2000" dirty="0"/>
              <a:t>Slightly modified and translated from</a:t>
            </a:r>
            <a:r>
              <a:rPr lang="de-DE" sz="2000" dirty="0"/>
              <a:t>: Buck, Isabella (2025): Wissenschaftlich schreiben mit KI. S. 158.</a:t>
            </a:r>
          </a:p>
          <a:p>
            <a:pPr lvl="2" algn="just">
              <a:spcBef>
                <a:spcPts val="600"/>
              </a:spcBef>
              <a:spcAft>
                <a:spcPts val="600"/>
              </a:spcAft>
            </a:pPr>
            <a:endParaRPr lang="de-DE" sz="2000" dirty="0"/>
          </a:p>
        </p:txBody>
      </p:sp>
      <p:sp>
        <p:nvSpPr>
          <p:cNvPr id="4" name="Fußzeilenplatzhalter 3">
            <a:extLst>
              <a:ext uri="{FF2B5EF4-FFF2-40B4-BE49-F238E27FC236}">
                <a16:creationId xmlns:a16="http://schemas.microsoft.com/office/drawing/2014/main" id="{C3AE808A-02C1-2CC3-CF8D-E55B2D1F9EE1}"/>
              </a:ext>
            </a:extLst>
          </p:cNvPr>
          <p:cNvSpPr>
            <a:spLocks noGrp="1"/>
          </p:cNvSpPr>
          <p:nvPr>
            <p:ph type="ftr" sz="quarter" idx="3"/>
          </p:nvPr>
        </p:nvSpPr>
        <p:spPr/>
        <p:txBody>
          <a:bodyPr/>
          <a:lstStyle/>
          <a:p>
            <a:r>
              <a:rPr lang="de-DE"/>
              <a:t>Georg-August-Universität Göttingen</a:t>
            </a:r>
            <a:endParaRPr lang="de-DE" dirty="0"/>
          </a:p>
        </p:txBody>
      </p:sp>
      <p:sp>
        <p:nvSpPr>
          <p:cNvPr id="5" name="Datumsplatzhalter 4">
            <a:extLst>
              <a:ext uri="{FF2B5EF4-FFF2-40B4-BE49-F238E27FC236}">
                <a16:creationId xmlns:a16="http://schemas.microsoft.com/office/drawing/2014/main" id="{91550A2B-3786-59DB-7BAC-E9A27C945919}"/>
              </a:ext>
            </a:extLst>
          </p:cNvPr>
          <p:cNvSpPr>
            <a:spLocks noGrp="1"/>
          </p:cNvSpPr>
          <p:nvPr>
            <p:ph type="dt" sz="half" idx="2"/>
          </p:nvPr>
        </p:nvSpPr>
        <p:spPr/>
        <p:txBody>
          <a:bodyPr/>
          <a:lstStyle/>
          <a:p>
            <a:fld id="{ACF5EF15-2C16-6A49-87B6-C5AFB945A04B}" type="datetime1">
              <a:rPr lang="de-DE" smtClean="0"/>
              <a:pPr/>
              <a:t>17.04.2026</a:t>
            </a:fld>
            <a:endParaRPr lang="en-US" dirty="0"/>
          </a:p>
        </p:txBody>
      </p:sp>
      <p:sp>
        <p:nvSpPr>
          <p:cNvPr id="6" name="Foliennummernplatzhalter 5">
            <a:extLst>
              <a:ext uri="{FF2B5EF4-FFF2-40B4-BE49-F238E27FC236}">
                <a16:creationId xmlns:a16="http://schemas.microsoft.com/office/drawing/2014/main" id="{C189C85D-E3FD-683B-BA0E-9BD0EED73513}"/>
              </a:ext>
            </a:extLst>
          </p:cNvPr>
          <p:cNvSpPr>
            <a:spLocks noGrp="1"/>
          </p:cNvSpPr>
          <p:nvPr>
            <p:ph type="sldNum" sz="quarter" idx="4"/>
          </p:nvPr>
        </p:nvSpPr>
        <p:spPr/>
        <p:txBody>
          <a:bodyPr/>
          <a:lstStyle/>
          <a:p>
            <a:fld id="{B6F15528-21DE-4FAA-801E-634DDDAF4B2B}" type="slidenum">
              <a:rPr lang="de-DE" smtClean="0"/>
              <a:pPr/>
              <a:t>5</a:t>
            </a:fld>
            <a:endParaRPr lang="de-DE" dirty="0"/>
          </a:p>
        </p:txBody>
      </p:sp>
      <p:sp>
        <p:nvSpPr>
          <p:cNvPr id="7" name="Textplatzhalter 6">
            <a:extLst>
              <a:ext uri="{FF2B5EF4-FFF2-40B4-BE49-F238E27FC236}">
                <a16:creationId xmlns:a16="http://schemas.microsoft.com/office/drawing/2014/main" id="{A1BBD278-B05A-8178-0C2C-4B25D13D9559}"/>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3177725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1BED8-A7A1-2782-C4D6-7068121CFCE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CED8CC3-4082-6FDB-BC2C-231CCB61458C}"/>
              </a:ext>
            </a:extLst>
          </p:cNvPr>
          <p:cNvSpPr>
            <a:spLocks noGrp="1"/>
          </p:cNvSpPr>
          <p:nvPr>
            <p:ph type="title"/>
          </p:nvPr>
        </p:nvSpPr>
        <p:spPr>
          <a:xfrm>
            <a:off x="881182" y="1318350"/>
            <a:ext cx="10859916" cy="574516"/>
          </a:xfrm>
        </p:spPr>
        <p:txBody>
          <a:bodyPr/>
          <a:lstStyle/>
          <a:p>
            <a:r>
              <a:rPr lang="de-DE" dirty="0"/>
              <a:t>2. Groups </a:t>
            </a:r>
            <a:r>
              <a:rPr lang="de-DE" dirty="0" err="1"/>
              <a:t>of</a:t>
            </a:r>
            <a:r>
              <a:rPr lang="de-DE" dirty="0"/>
              <a:t> AI </a:t>
            </a:r>
            <a:r>
              <a:rPr lang="de-DE" dirty="0" err="1"/>
              <a:t>tools</a:t>
            </a:r>
            <a:r>
              <a:rPr lang="de-DE" dirty="0"/>
              <a:t> </a:t>
            </a:r>
            <a:r>
              <a:rPr lang="de-DE" dirty="0" err="1"/>
              <a:t>for</a:t>
            </a:r>
            <a:r>
              <a:rPr lang="de-DE" dirty="0"/>
              <a:t> </a:t>
            </a:r>
            <a:r>
              <a:rPr lang="de-DE" dirty="0" err="1"/>
              <a:t>literature</a:t>
            </a:r>
            <a:r>
              <a:rPr lang="de-DE" dirty="0"/>
              <a:t> </a:t>
            </a:r>
            <a:r>
              <a:rPr lang="de-DE" dirty="0" err="1"/>
              <a:t>research</a:t>
            </a:r>
            <a:endParaRPr lang="de-DE" dirty="0"/>
          </a:p>
        </p:txBody>
      </p:sp>
      <p:sp>
        <p:nvSpPr>
          <p:cNvPr id="3" name="Textplatzhalter 2">
            <a:extLst>
              <a:ext uri="{FF2B5EF4-FFF2-40B4-BE49-F238E27FC236}">
                <a16:creationId xmlns:a16="http://schemas.microsoft.com/office/drawing/2014/main" id="{4E7288A9-2056-CBE0-757A-676D7E89DD3F}"/>
              </a:ext>
            </a:extLst>
          </p:cNvPr>
          <p:cNvSpPr>
            <a:spLocks noGrp="1"/>
          </p:cNvSpPr>
          <p:nvPr>
            <p:ph type="body" idx="1"/>
          </p:nvPr>
        </p:nvSpPr>
        <p:spPr>
          <a:xfrm>
            <a:off x="881182" y="2279605"/>
            <a:ext cx="10216895" cy="307776"/>
          </a:xfrm>
        </p:spPr>
        <p:txBody>
          <a:bodyPr/>
          <a:lstStyle/>
          <a:p>
            <a:pPr marL="342900" indent="-342900" algn="just">
              <a:spcBef>
                <a:spcPts val="600"/>
              </a:spcBef>
              <a:spcAft>
                <a:spcPts val="600"/>
              </a:spcAft>
              <a:buFont typeface="Wingdings" panose="05000000000000000000" pitchFamily="2" charset="2"/>
              <a:buChar char="Ø"/>
            </a:pPr>
            <a:r>
              <a:rPr lang="de-DE" sz="2000" dirty="0"/>
              <a:t>Finder Tools </a:t>
            </a:r>
          </a:p>
          <a:p>
            <a:pPr marL="725536" lvl="1" indent="-342900" algn="just">
              <a:spcBef>
                <a:spcPts val="600"/>
              </a:spcBef>
              <a:spcAft>
                <a:spcPts val="600"/>
              </a:spcAft>
              <a:buFont typeface="Wingdings" panose="05000000000000000000" pitchFamily="2" charset="2"/>
              <a:buChar char="Ø"/>
            </a:pPr>
            <a:r>
              <a:rPr lang="de-DE" sz="2000" dirty="0" err="1"/>
              <a:t>Examples</a:t>
            </a:r>
            <a:r>
              <a:rPr lang="de-DE" sz="2000" dirty="0"/>
              <a:t>: Consensus, </a:t>
            </a:r>
            <a:r>
              <a:rPr lang="de-DE" sz="2000" dirty="0" err="1"/>
              <a:t>Elicit</a:t>
            </a:r>
            <a:r>
              <a:rPr lang="de-DE" sz="2000" dirty="0"/>
              <a:t>, </a:t>
            </a:r>
            <a:r>
              <a:rPr lang="de-DE" sz="2000" dirty="0" err="1"/>
              <a:t>Undermind</a:t>
            </a:r>
            <a:r>
              <a:rPr lang="de-DE" sz="2000" dirty="0"/>
              <a:t>, Scispace</a:t>
            </a:r>
          </a:p>
          <a:p>
            <a:pPr marL="725536" lvl="1" indent="-342900" algn="just">
              <a:spcBef>
                <a:spcPts val="600"/>
              </a:spcBef>
              <a:spcAft>
                <a:spcPts val="600"/>
              </a:spcAft>
              <a:buFont typeface="Wingdings" panose="05000000000000000000" pitchFamily="2" charset="2"/>
              <a:buChar char="Ø"/>
            </a:pPr>
            <a:r>
              <a:rPr lang="de-DE" sz="2000" dirty="0" err="1"/>
              <a:t>Function</a:t>
            </a:r>
            <a:r>
              <a:rPr lang="de-DE" sz="2000" dirty="0"/>
              <a:t>: </a:t>
            </a:r>
          </a:p>
          <a:p>
            <a:pPr marL="1108173" lvl="2" indent="-342900" algn="just">
              <a:spcBef>
                <a:spcPts val="600"/>
              </a:spcBef>
              <a:spcAft>
                <a:spcPts val="600"/>
              </a:spcAft>
              <a:buFont typeface="Wingdings" panose="05000000000000000000" pitchFamily="2" charset="2"/>
              <a:buChar char="Ø"/>
            </a:pPr>
            <a:r>
              <a:rPr lang="de-DE" sz="2000" dirty="0"/>
              <a:t>Search in </a:t>
            </a:r>
            <a:r>
              <a:rPr lang="de-DE" sz="2000" dirty="0" err="1"/>
              <a:t>academic</a:t>
            </a:r>
            <a:r>
              <a:rPr lang="de-DE" sz="2000" dirty="0"/>
              <a:t> </a:t>
            </a:r>
            <a:r>
              <a:rPr lang="de-DE" sz="2000" dirty="0" err="1"/>
              <a:t>databases</a:t>
            </a:r>
            <a:endParaRPr lang="de-DE" sz="2000" dirty="0"/>
          </a:p>
          <a:p>
            <a:pPr marL="1108173" lvl="2" indent="-342900" algn="just">
              <a:spcBef>
                <a:spcPts val="600"/>
              </a:spcBef>
              <a:spcAft>
                <a:spcPts val="600"/>
              </a:spcAft>
              <a:buFont typeface="Wingdings" panose="05000000000000000000" pitchFamily="2" charset="2"/>
              <a:buChar char="Ø"/>
            </a:pPr>
            <a:r>
              <a:rPr lang="de-DE" sz="2000" dirty="0"/>
              <a:t>Search </a:t>
            </a:r>
            <a:r>
              <a:rPr lang="de-DE" sz="2000" dirty="0" err="1"/>
              <a:t>based</a:t>
            </a:r>
            <a:r>
              <a:rPr lang="de-DE" sz="2000" dirty="0"/>
              <a:t> on </a:t>
            </a:r>
            <a:r>
              <a:rPr lang="de-DE" sz="2000" dirty="0" err="1"/>
              <a:t>key</a:t>
            </a:r>
            <a:r>
              <a:rPr lang="de-DE" sz="2000" dirty="0"/>
              <a:t> </a:t>
            </a:r>
            <a:r>
              <a:rPr lang="de-DE" sz="2000" dirty="0" err="1"/>
              <a:t>words</a:t>
            </a:r>
            <a:r>
              <a:rPr lang="de-DE" sz="2000" dirty="0"/>
              <a:t> </a:t>
            </a:r>
            <a:r>
              <a:rPr lang="de-DE" sz="2000" dirty="0" err="1"/>
              <a:t>or</a:t>
            </a:r>
            <a:r>
              <a:rPr lang="de-DE" sz="2000" dirty="0"/>
              <a:t> (</a:t>
            </a:r>
            <a:r>
              <a:rPr lang="de-DE" sz="2000" dirty="0" err="1"/>
              <a:t>research</a:t>
            </a:r>
            <a:r>
              <a:rPr lang="de-DE" sz="2000" dirty="0"/>
              <a:t>) </a:t>
            </a:r>
            <a:r>
              <a:rPr lang="de-DE" sz="2000" dirty="0" err="1"/>
              <a:t>question</a:t>
            </a:r>
            <a:endParaRPr lang="de-DE" sz="2000" dirty="0"/>
          </a:p>
          <a:p>
            <a:pPr marL="1108173" lvl="2" indent="-342900" algn="just">
              <a:spcBef>
                <a:spcPts val="600"/>
              </a:spcBef>
              <a:spcAft>
                <a:spcPts val="600"/>
              </a:spcAft>
              <a:buFont typeface="Wingdings" panose="05000000000000000000" pitchFamily="2" charset="2"/>
              <a:buChar char="Ø"/>
            </a:pPr>
            <a:r>
              <a:rPr lang="de-DE" sz="2000" dirty="0" err="1"/>
              <a:t>Often</a:t>
            </a:r>
            <a:r>
              <a:rPr lang="de-DE" sz="2000" dirty="0"/>
              <a:t> </a:t>
            </a:r>
            <a:r>
              <a:rPr lang="de-DE" sz="2000" dirty="0" err="1"/>
              <a:t>generate</a:t>
            </a:r>
            <a:r>
              <a:rPr lang="de-DE" sz="2000" dirty="0"/>
              <a:t> </a:t>
            </a:r>
            <a:r>
              <a:rPr lang="de-DE" sz="2000" dirty="0" err="1"/>
              <a:t>summaries</a:t>
            </a:r>
            <a:r>
              <a:rPr lang="de-DE" sz="2000" dirty="0"/>
              <a:t> </a:t>
            </a:r>
            <a:r>
              <a:rPr lang="de-DE" sz="2000" dirty="0" err="1"/>
              <a:t>of</a:t>
            </a:r>
            <a:r>
              <a:rPr lang="de-DE" sz="2000" dirty="0"/>
              <a:t> relevant </a:t>
            </a:r>
            <a:r>
              <a:rPr lang="de-DE" sz="2000" dirty="0" err="1"/>
              <a:t>papers</a:t>
            </a:r>
            <a:endParaRPr lang="de-DE" sz="2000" dirty="0"/>
          </a:p>
          <a:p>
            <a:pPr marL="725536" lvl="1" indent="-342900" algn="just">
              <a:spcBef>
                <a:spcPts val="600"/>
              </a:spcBef>
              <a:spcAft>
                <a:spcPts val="600"/>
              </a:spcAft>
              <a:buFont typeface="Wingdings" panose="05000000000000000000" pitchFamily="2" charset="2"/>
              <a:buChar char="Ø"/>
            </a:pPr>
            <a:r>
              <a:rPr lang="de-DE" sz="2000" dirty="0" err="1"/>
              <a:t>Suitable</a:t>
            </a:r>
            <a:r>
              <a:rPr lang="de-DE" sz="2000" dirty="0"/>
              <a:t> </a:t>
            </a:r>
            <a:r>
              <a:rPr lang="de-DE" sz="2000" dirty="0" err="1"/>
              <a:t>for</a:t>
            </a:r>
            <a:r>
              <a:rPr lang="de-DE" sz="2000" dirty="0"/>
              <a:t>: Life and Natural Sciences – open </a:t>
            </a:r>
            <a:r>
              <a:rPr lang="de-DE" sz="2000" dirty="0" err="1"/>
              <a:t>access</a:t>
            </a:r>
            <a:r>
              <a:rPr lang="de-DE" sz="2000" dirty="0"/>
              <a:t> </a:t>
            </a:r>
            <a:r>
              <a:rPr lang="de-DE" sz="2000" dirty="0" err="1"/>
              <a:t>publications</a:t>
            </a:r>
            <a:r>
              <a:rPr lang="de-DE" sz="2000" dirty="0"/>
              <a:t> in English</a:t>
            </a:r>
          </a:p>
          <a:p>
            <a:pPr marL="725536" lvl="1" indent="-342900" algn="just">
              <a:spcBef>
                <a:spcPts val="600"/>
              </a:spcBef>
              <a:spcAft>
                <a:spcPts val="600"/>
              </a:spcAft>
              <a:buFont typeface="Wingdings" panose="05000000000000000000" pitchFamily="2" charset="2"/>
              <a:buChar char="Ø"/>
            </a:pPr>
            <a:r>
              <a:rPr lang="de-DE" sz="2000" dirty="0" err="1"/>
              <a:t>Less</a:t>
            </a:r>
            <a:r>
              <a:rPr lang="de-DE" sz="2000" dirty="0"/>
              <a:t> </a:t>
            </a:r>
            <a:r>
              <a:rPr lang="de-DE" sz="2000" dirty="0" err="1"/>
              <a:t>suitable</a:t>
            </a:r>
            <a:r>
              <a:rPr lang="de-DE" sz="2000" dirty="0"/>
              <a:t> </a:t>
            </a:r>
            <a:r>
              <a:rPr lang="de-DE" sz="2000" dirty="0" err="1"/>
              <a:t>for</a:t>
            </a:r>
            <a:r>
              <a:rPr lang="de-DE" sz="2000" dirty="0"/>
              <a:t>: </a:t>
            </a:r>
            <a:r>
              <a:rPr lang="de-DE" sz="2000" dirty="0" err="1"/>
              <a:t>Humanities</a:t>
            </a:r>
            <a:r>
              <a:rPr lang="de-DE" sz="2000" dirty="0"/>
              <a:t>, </a:t>
            </a:r>
            <a:r>
              <a:rPr lang="de-DE" sz="2000" dirty="0" err="1"/>
              <a:t>Social</a:t>
            </a:r>
            <a:r>
              <a:rPr lang="de-DE" sz="2000" dirty="0"/>
              <a:t> Sciences, Law, </a:t>
            </a:r>
            <a:r>
              <a:rPr lang="de-DE" sz="2000" dirty="0" err="1"/>
              <a:t>Theology</a:t>
            </a:r>
            <a:r>
              <a:rPr lang="de-DE" sz="2000" dirty="0"/>
              <a:t> – </a:t>
            </a:r>
            <a:r>
              <a:rPr lang="de-DE" sz="2000" dirty="0" err="1"/>
              <a:t>monografies</a:t>
            </a:r>
            <a:r>
              <a:rPr lang="de-DE" sz="2000" dirty="0"/>
              <a:t>, not open </a:t>
            </a:r>
            <a:r>
              <a:rPr lang="de-DE" sz="2000" dirty="0" err="1"/>
              <a:t>access</a:t>
            </a:r>
            <a:endParaRPr lang="de-DE" sz="2000" dirty="0"/>
          </a:p>
        </p:txBody>
      </p:sp>
      <p:sp>
        <p:nvSpPr>
          <p:cNvPr id="4" name="Fußzeilenplatzhalter 3">
            <a:extLst>
              <a:ext uri="{FF2B5EF4-FFF2-40B4-BE49-F238E27FC236}">
                <a16:creationId xmlns:a16="http://schemas.microsoft.com/office/drawing/2014/main" id="{F245497B-883E-A81E-DB44-3E6460217F4A}"/>
              </a:ext>
            </a:extLst>
          </p:cNvPr>
          <p:cNvSpPr>
            <a:spLocks noGrp="1"/>
          </p:cNvSpPr>
          <p:nvPr>
            <p:ph type="ftr" sz="quarter" idx="3"/>
          </p:nvPr>
        </p:nvSpPr>
        <p:spPr/>
        <p:txBody>
          <a:bodyPr/>
          <a:lstStyle/>
          <a:p>
            <a:r>
              <a:rPr lang="de-DE"/>
              <a:t>Georg-August-Universität Göttingen</a:t>
            </a:r>
            <a:endParaRPr lang="de-DE" dirty="0"/>
          </a:p>
        </p:txBody>
      </p:sp>
      <p:sp>
        <p:nvSpPr>
          <p:cNvPr id="5" name="Datumsplatzhalter 4">
            <a:extLst>
              <a:ext uri="{FF2B5EF4-FFF2-40B4-BE49-F238E27FC236}">
                <a16:creationId xmlns:a16="http://schemas.microsoft.com/office/drawing/2014/main" id="{F1878F00-603A-AA83-E4D6-40EEA51A1BE0}"/>
              </a:ext>
            </a:extLst>
          </p:cNvPr>
          <p:cNvSpPr>
            <a:spLocks noGrp="1"/>
          </p:cNvSpPr>
          <p:nvPr>
            <p:ph type="dt" sz="half" idx="2"/>
          </p:nvPr>
        </p:nvSpPr>
        <p:spPr/>
        <p:txBody>
          <a:bodyPr/>
          <a:lstStyle/>
          <a:p>
            <a:fld id="{ACF5EF15-2C16-6A49-87B6-C5AFB945A04B}" type="datetime1">
              <a:rPr lang="de-DE" smtClean="0"/>
              <a:pPr/>
              <a:t>17.04.2026</a:t>
            </a:fld>
            <a:endParaRPr lang="en-US" dirty="0"/>
          </a:p>
        </p:txBody>
      </p:sp>
      <p:sp>
        <p:nvSpPr>
          <p:cNvPr id="6" name="Foliennummernplatzhalter 5">
            <a:extLst>
              <a:ext uri="{FF2B5EF4-FFF2-40B4-BE49-F238E27FC236}">
                <a16:creationId xmlns:a16="http://schemas.microsoft.com/office/drawing/2014/main" id="{B7A23ADB-EADA-8CFD-3A6C-0D7D76874ED0}"/>
              </a:ext>
            </a:extLst>
          </p:cNvPr>
          <p:cNvSpPr>
            <a:spLocks noGrp="1"/>
          </p:cNvSpPr>
          <p:nvPr>
            <p:ph type="sldNum" sz="quarter" idx="4"/>
          </p:nvPr>
        </p:nvSpPr>
        <p:spPr/>
        <p:txBody>
          <a:bodyPr/>
          <a:lstStyle/>
          <a:p>
            <a:fld id="{B6F15528-21DE-4FAA-801E-634DDDAF4B2B}" type="slidenum">
              <a:rPr lang="de-DE" smtClean="0"/>
              <a:pPr/>
              <a:t>6</a:t>
            </a:fld>
            <a:endParaRPr lang="de-DE" dirty="0"/>
          </a:p>
        </p:txBody>
      </p:sp>
      <p:sp>
        <p:nvSpPr>
          <p:cNvPr id="7" name="Textplatzhalter 6">
            <a:extLst>
              <a:ext uri="{FF2B5EF4-FFF2-40B4-BE49-F238E27FC236}">
                <a16:creationId xmlns:a16="http://schemas.microsoft.com/office/drawing/2014/main" id="{D6C124B0-E610-BA39-BFAF-7BC9114B8AC9}"/>
              </a:ext>
            </a:extLst>
          </p:cNvPr>
          <p:cNvSpPr>
            <a:spLocks noGrp="1"/>
          </p:cNvSpPr>
          <p:nvPr>
            <p:ph type="body" sz="quarter" idx="12"/>
          </p:nvPr>
        </p:nvSpPr>
        <p:spPr/>
        <p:txBody>
          <a:bodyPr/>
          <a:lstStyle/>
          <a:p>
            <a:endParaRPr lang="de-DE"/>
          </a:p>
        </p:txBody>
      </p:sp>
      <p:pic>
        <p:nvPicPr>
          <p:cNvPr id="11" name="Grafik 10">
            <a:extLst>
              <a:ext uri="{FF2B5EF4-FFF2-40B4-BE49-F238E27FC236}">
                <a16:creationId xmlns:a16="http://schemas.microsoft.com/office/drawing/2014/main" id="{E933E537-80B0-016E-03EE-9C8838E15B42}"/>
              </a:ext>
            </a:extLst>
          </p:cNvPr>
          <p:cNvPicPr>
            <a:picLocks noChangeAspect="1"/>
          </p:cNvPicPr>
          <p:nvPr/>
        </p:nvPicPr>
        <p:blipFill>
          <a:blip r:embed="rId3"/>
          <a:stretch>
            <a:fillRect/>
          </a:stretch>
        </p:blipFill>
        <p:spPr>
          <a:xfrm>
            <a:off x="8689082" y="2338762"/>
            <a:ext cx="1000125" cy="333375"/>
          </a:xfrm>
          <a:prstGeom prst="rect">
            <a:avLst/>
          </a:prstGeom>
        </p:spPr>
      </p:pic>
      <p:pic>
        <p:nvPicPr>
          <p:cNvPr id="13" name="Grafik 12">
            <a:extLst>
              <a:ext uri="{FF2B5EF4-FFF2-40B4-BE49-F238E27FC236}">
                <a16:creationId xmlns:a16="http://schemas.microsoft.com/office/drawing/2014/main" id="{BB1DB832-16D7-427C-FC70-8A1D232E54FB}"/>
              </a:ext>
            </a:extLst>
          </p:cNvPr>
          <p:cNvPicPr>
            <a:picLocks noChangeAspect="1"/>
          </p:cNvPicPr>
          <p:nvPr/>
        </p:nvPicPr>
        <p:blipFill>
          <a:blip r:embed="rId4"/>
          <a:stretch>
            <a:fillRect/>
          </a:stretch>
        </p:blipFill>
        <p:spPr>
          <a:xfrm>
            <a:off x="9009713" y="2929108"/>
            <a:ext cx="1657350" cy="287437"/>
          </a:xfrm>
          <a:prstGeom prst="rect">
            <a:avLst/>
          </a:prstGeom>
        </p:spPr>
      </p:pic>
      <p:pic>
        <p:nvPicPr>
          <p:cNvPr id="15" name="Grafik 14">
            <a:extLst>
              <a:ext uri="{FF2B5EF4-FFF2-40B4-BE49-F238E27FC236}">
                <a16:creationId xmlns:a16="http://schemas.microsoft.com/office/drawing/2014/main" id="{4041E112-6872-57ED-7488-B21ADFBB5FDB}"/>
              </a:ext>
            </a:extLst>
          </p:cNvPr>
          <p:cNvPicPr>
            <a:picLocks noChangeAspect="1"/>
          </p:cNvPicPr>
          <p:nvPr/>
        </p:nvPicPr>
        <p:blipFill>
          <a:blip r:embed="rId5"/>
          <a:stretch>
            <a:fillRect/>
          </a:stretch>
        </p:blipFill>
        <p:spPr>
          <a:xfrm>
            <a:off x="9847757" y="2437166"/>
            <a:ext cx="1657350" cy="514350"/>
          </a:xfrm>
          <a:prstGeom prst="rect">
            <a:avLst/>
          </a:prstGeom>
        </p:spPr>
      </p:pic>
    </p:spTree>
    <p:extLst>
      <p:ext uri="{BB962C8B-B14F-4D97-AF65-F5344CB8AC3E}">
        <p14:creationId xmlns:p14="http://schemas.microsoft.com/office/powerpoint/2010/main" val="3957567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D9A73-AA9F-7507-8BA9-0EF67C9E613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DF87A59-F99C-0B44-485E-416D327C347E}"/>
              </a:ext>
            </a:extLst>
          </p:cNvPr>
          <p:cNvSpPr>
            <a:spLocks noGrp="1"/>
          </p:cNvSpPr>
          <p:nvPr>
            <p:ph type="title"/>
          </p:nvPr>
        </p:nvSpPr>
        <p:spPr>
          <a:xfrm>
            <a:off x="881182" y="1318350"/>
            <a:ext cx="10859916" cy="574516"/>
          </a:xfrm>
        </p:spPr>
        <p:txBody>
          <a:bodyPr/>
          <a:lstStyle/>
          <a:p>
            <a:r>
              <a:rPr lang="de-DE" dirty="0"/>
              <a:t>2. Groups </a:t>
            </a:r>
            <a:r>
              <a:rPr lang="de-DE" dirty="0" err="1"/>
              <a:t>of</a:t>
            </a:r>
            <a:r>
              <a:rPr lang="de-DE" dirty="0"/>
              <a:t> AI </a:t>
            </a:r>
            <a:r>
              <a:rPr lang="de-DE" dirty="0" err="1"/>
              <a:t>tools</a:t>
            </a:r>
            <a:r>
              <a:rPr lang="de-DE" dirty="0"/>
              <a:t> </a:t>
            </a:r>
            <a:r>
              <a:rPr lang="de-DE" dirty="0" err="1"/>
              <a:t>for</a:t>
            </a:r>
            <a:r>
              <a:rPr lang="de-DE" dirty="0"/>
              <a:t> </a:t>
            </a:r>
            <a:r>
              <a:rPr lang="de-DE" dirty="0" err="1"/>
              <a:t>literature</a:t>
            </a:r>
            <a:r>
              <a:rPr lang="de-DE" dirty="0"/>
              <a:t> </a:t>
            </a:r>
            <a:r>
              <a:rPr lang="de-DE" dirty="0" err="1"/>
              <a:t>research</a:t>
            </a:r>
            <a:endParaRPr lang="de-DE" dirty="0"/>
          </a:p>
        </p:txBody>
      </p:sp>
      <p:sp>
        <p:nvSpPr>
          <p:cNvPr id="3" name="Textplatzhalter 2">
            <a:extLst>
              <a:ext uri="{FF2B5EF4-FFF2-40B4-BE49-F238E27FC236}">
                <a16:creationId xmlns:a16="http://schemas.microsoft.com/office/drawing/2014/main" id="{2439952F-0226-9BD7-FC70-55834C634388}"/>
              </a:ext>
            </a:extLst>
          </p:cNvPr>
          <p:cNvSpPr>
            <a:spLocks noGrp="1"/>
          </p:cNvSpPr>
          <p:nvPr>
            <p:ph type="body" idx="1"/>
          </p:nvPr>
        </p:nvSpPr>
        <p:spPr>
          <a:xfrm>
            <a:off x="881183" y="2279604"/>
            <a:ext cx="6439748" cy="574515"/>
          </a:xfrm>
        </p:spPr>
        <p:txBody>
          <a:bodyPr/>
          <a:lstStyle/>
          <a:p>
            <a:pPr marL="342900" indent="-342900" algn="just">
              <a:spcBef>
                <a:spcPts val="600"/>
              </a:spcBef>
              <a:spcAft>
                <a:spcPts val="600"/>
              </a:spcAft>
              <a:buFont typeface="Wingdings" panose="05000000000000000000" pitchFamily="2" charset="2"/>
              <a:buChar char="Ø"/>
            </a:pPr>
            <a:r>
              <a:rPr lang="de-DE" sz="2000" dirty="0"/>
              <a:t>Connector Tools </a:t>
            </a:r>
          </a:p>
          <a:p>
            <a:pPr marL="725536" lvl="1" indent="-342900" algn="just">
              <a:spcBef>
                <a:spcPts val="600"/>
              </a:spcBef>
              <a:spcAft>
                <a:spcPts val="600"/>
              </a:spcAft>
              <a:buFont typeface="Wingdings" panose="05000000000000000000" pitchFamily="2" charset="2"/>
              <a:buChar char="Ø"/>
            </a:pPr>
            <a:r>
              <a:rPr lang="de-DE" sz="2000" dirty="0" err="1"/>
              <a:t>Examples</a:t>
            </a:r>
            <a:r>
              <a:rPr lang="de-DE" sz="2000" dirty="0"/>
              <a:t>: Research Rabbit, </a:t>
            </a:r>
            <a:r>
              <a:rPr lang="de-DE" sz="2000" dirty="0" err="1"/>
              <a:t>Connected</a:t>
            </a:r>
            <a:r>
              <a:rPr lang="de-DE" sz="2000" dirty="0"/>
              <a:t> Papers, Litmaps</a:t>
            </a:r>
          </a:p>
          <a:p>
            <a:pPr marL="725536" lvl="1" indent="-342900" algn="just">
              <a:spcBef>
                <a:spcPts val="600"/>
              </a:spcBef>
              <a:spcAft>
                <a:spcPts val="600"/>
              </a:spcAft>
              <a:buFont typeface="Wingdings" panose="05000000000000000000" pitchFamily="2" charset="2"/>
              <a:buChar char="Ø"/>
            </a:pPr>
            <a:r>
              <a:rPr lang="de-DE" sz="2000" dirty="0" err="1"/>
              <a:t>Function</a:t>
            </a:r>
            <a:r>
              <a:rPr lang="de-DE" sz="2000" dirty="0"/>
              <a:t>: </a:t>
            </a:r>
          </a:p>
          <a:p>
            <a:pPr marL="1108173" lvl="2" indent="-342900" algn="just">
              <a:spcBef>
                <a:spcPts val="600"/>
              </a:spcBef>
              <a:spcAft>
                <a:spcPts val="600"/>
              </a:spcAft>
              <a:buFont typeface="Wingdings" panose="05000000000000000000" pitchFamily="2" charset="2"/>
              <a:buChar char="Ø"/>
            </a:pPr>
            <a:r>
              <a:rPr lang="de-DE" sz="2000" dirty="0"/>
              <a:t>Generate </a:t>
            </a:r>
            <a:r>
              <a:rPr lang="de-DE" sz="2000" dirty="0" err="1"/>
              <a:t>visual</a:t>
            </a:r>
            <a:r>
              <a:rPr lang="de-DE" sz="2000" dirty="0"/>
              <a:t> </a:t>
            </a:r>
            <a:r>
              <a:rPr lang="de-DE" sz="2000" dirty="0" err="1"/>
              <a:t>interactive</a:t>
            </a:r>
            <a:r>
              <a:rPr lang="de-DE" sz="2000" dirty="0"/>
              <a:t> </a:t>
            </a:r>
            <a:r>
              <a:rPr lang="de-DE" sz="2000" dirty="0" err="1"/>
              <a:t>maps</a:t>
            </a:r>
            <a:r>
              <a:rPr lang="de-DE" sz="2000" dirty="0"/>
              <a:t> </a:t>
            </a:r>
            <a:r>
              <a:rPr lang="de-DE" sz="2000" dirty="0" err="1"/>
              <a:t>with</a:t>
            </a:r>
            <a:r>
              <a:rPr lang="de-DE" sz="2000" dirty="0"/>
              <a:t> a </a:t>
            </a:r>
            <a:r>
              <a:rPr lang="de-DE" sz="2000" dirty="0" err="1"/>
              <a:t>journal</a:t>
            </a:r>
            <a:r>
              <a:rPr lang="de-DE" sz="2000" dirty="0"/>
              <a:t> </a:t>
            </a:r>
            <a:r>
              <a:rPr lang="de-DE" sz="2000" dirty="0" err="1"/>
              <a:t>article</a:t>
            </a:r>
            <a:r>
              <a:rPr lang="de-DE" sz="2000" dirty="0"/>
              <a:t> </a:t>
            </a:r>
            <a:r>
              <a:rPr lang="de-DE" sz="2000" dirty="0" err="1"/>
              <a:t>as</a:t>
            </a:r>
            <a:r>
              <a:rPr lang="de-DE" sz="2000" dirty="0"/>
              <a:t>  </a:t>
            </a:r>
            <a:r>
              <a:rPr lang="de-DE" sz="2000" dirty="0" err="1"/>
              <a:t>starting</a:t>
            </a:r>
            <a:r>
              <a:rPr lang="de-DE" sz="2000" dirty="0"/>
              <a:t> </a:t>
            </a:r>
            <a:r>
              <a:rPr lang="de-DE" sz="2000" dirty="0" err="1"/>
              <a:t>point</a:t>
            </a:r>
            <a:endParaRPr lang="de-DE" sz="2000" dirty="0"/>
          </a:p>
          <a:p>
            <a:pPr marL="1108173" lvl="2" indent="-342900" algn="just">
              <a:spcBef>
                <a:spcPts val="600"/>
              </a:spcBef>
              <a:spcAft>
                <a:spcPts val="600"/>
              </a:spcAft>
              <a:buFont typeface="Wingdings" panose="05000000000000000000" pitchFamily="2" charset="2"/>
              <a:buChar char="Ø"/>
            </a:pPr>
            <a:r>
              <a:rPr lang="de-DE" sz="2000" dirty="0" err="1"/>
              <a:t>Publication</a:t>
            </a:r>
            <a:r>
              <a:rPr lang="de-DE" sz="2000" dirty="0"/>
              <a:t> </a:t>
            </a:r>
            <a:r>
              <a:rPr lang="de-DE" sz="2000" dirty="0" err="1"/>
              <a:t>networks</a:t>
            </a:r>
            <a:r>
              <a:rPr lang="de-DE" sz="2000" dirty="0"/>
              <a:t> </a:t>
            </a:r>
            <a:r>
              <a:rPr lang="de-DE" sz="2000" dirty="0" err="1"/>
              <a:t>shows</a:t>
            </a:r>
            <a:r>
              <a:rPr lang="de-DE" sz="2000" dirty="0"/>
              <a:t> </a:t>
            </a:r>
            <a:r>
              <a:rPr lang="de-DE" sz="2000" dirty="0" err="1"/>
              <a:t>referencing</a:t>
            </a:r>
            <a:r>
              <a:rPr lang="de-DE" sz="2000" dirty="0"/>
              <a:t> and </a:t>
            </a:r>
            <a:r>
              <a:rPr lang="de-DE" sz="2000" dirty="0" err="1"/>
              <a:t>thematical</a:t>
            </a:r>
            <a:r>
              <a:rPr lang="de-DE" sz="2000" dirty="0"/>
              <a:t> </a:t>
            </a:r>
            <a:r>
              <a:rPr lang="de-DE" sz="2000" dirty="0" err="1"/>
              <a:t>nearness</a:t>
            </a:r>
            <a:endParaRPr lang="de-DE" sz="2000" dirty="0"/>
          </a:p>
          <a:p>
            <a:pPr marL="725536" lvl="1" indent="-342900" algn="just">
              <a:spcBef>
                <a:spcPts val="600"/>
              </a:spcBef>
              <a:spcAft>
                <a:spcPts val="600"/>
              </a:spcAft>
              <a:buFont typeface="Wingdings" panose="05000000000000000000" pitchFamily="2" charset="2"/>
              <a:buChar char="Ø"/>
            </a:pPr>
            <a:r>
              <a:rPr lang="de-DE" sz="2000" dirty="0" err="1"/>
              <a:t>Condition</a:t>
            </a:r>
            <a:r>
              <a:rPr lang="de-DE" sz="2000" dirty="0"/>
              <a:t> </a:t>
            </a:r>
            <a:r>
              <a:rPr lang="de-DE" sz="2000" dirty="0" err="1"/>
              <a:t>for</a:t>
            </a:r>
            <a:r>
              <a:rPr lang="de-DE" sz="2000" dirty="0"/>
              <a:t> </a:t>
            </a:r>
            <a:r>
              <a:rPr lang="de-DE" sz="2000" dirty="0" err="1"/>
              <a:t>use</a:t>
            </a:r>
            <a:r>
              <a:rPr lang="de-DE" sz="2000" dirty="0"/>
              <a:t>: at least </a:t>
            </a:r>
            <a:r>
              <a:rPr lang="de-DE" sz="2000" dirty="0" err="1"/>
              <a:t>one</a:t>
            </a:r>
            <a:r>
              <a:rPr lang="de-DE" sz="2000" dirty="0"/>
              <a:t> relevant </a:t>
            </a:r>
            <a:r>
              <a:rPr lang="de-DE" sz="2000" dirty="0" err="1"/>
              <a:t>article</a:t>
            </a:r>
            <a:r>
              <a:rPr lang="de-DE" sz="2000" dirty="0"/>
              <a:t> </a:t>
            </a:r>
          </a:p>
          <a:p>
            <a:pPr marL="725536" lvl="1" indent="-342900" algn="just">
              <a:spcBef>
                <a:spcPts val="600"/>
              </a:spcBef>
              <a:spcAft>
                <a:spcPts val="600"/>
              </a:spcAft>
              <a:buFont typeface="Wingdings" panose="05000000000000000000" pitchFamily="2" charset="2"/>
              <a:buChar char="Ø"/>
            </a:pPr>
            <a:r>
              <a:rPr lang="de-DE" sz="2000" dirty="0" err="1"/>
              <a:t>Similar</a:t>
            </a:r>
            <a:r>
              <a:rPr lang="de-DE" sz="2000" dirty="0"/>
              <a:t> </a:t>
            </a:r>
            <a:r>
              <a:rPr lang="de-DE" sz="2000" dirty="0" err="1"/>
              <a:t>disciplinary</a:t>
            </a:r>
            <a:r>
              <a:rPr lang="de-DE" sz="2000" dirty="0"/>
              <a:t> </a:t>
            </a:r>
            <a:r>
              <a:rPr lang="de-DE" sz="2000" dirty="0" err="1"/>
              <a:t>limitations</a:t>
            </a:r>
            <a:r>
              <a:rPr lang="de-DE" sz="2000" dirty="0"/>
              <a:t> </a:t>
            </a:r>
            <a:r>
              <a:rPr lang="de-DE" sz="2000" dirty="0" err="1"/>
              <a:t>as</a:t>
            </a:r>
            <a:r>
              <a:rPr lang="de-DE" sz="2000" dirty="0"/>
              <a:t> </a:t>
            </a:r>
            <a:r>
              <a:rPr lang="de-DE" sz="2000" dirty="0" err="1"/>
              <a:t>with</a:t>
            </a:r>
            <a:r>
              <a:rPr lang="de-DE" sz="2000" dirty="0"/>
              <a:t> Connector Tools</a:t>
            </a:r>
          </a:p>
        </p:txBody>
      </p:sp>
      <p:sp>
        <p:nvSpPr>
          <p:cNvPr id="4" name="Fußzeilenplatzhalter 3">
            <a:extLst>
              <a:ext uri="{FF2B5EF4-FFF2-40B4-BE49-F238E27FC236}">
                <a16:creationId xmlns:a16="http://schemas.microsoft.com/office/drawing/2014/main" id="{BC22748A-FDB3-4EC4-1525-56EFC7D65806}"/>
              </a:ext>
            </a:extLst>
          </p:cNvPr>
          <p:cNvSpPr>
            <a:spLocks noGrp="1"/>
          </p:cNvSpPr>
          <p:nvPr>
            <p:ph type="ftr" sz="quarter" idx="3"/>
          </p:nvPr>
        </p:nvSpPr>
        <p:spPr/>
        <p:txBody>
          <a:bodyPr/>
          <a:lstStyle/>
          <a:p>
            <a:r>
              <a:rPr lang="de-DE"/>
              <a:t>Georg-August-Universität Göttingen</a:t>
            </a:r>
            <a:endParaRPr lang="de-DE" dirty="0"/>
          </a:p>
        </p:txBody>
      </p:sp>
      <p:sp>
        <p:nvSpPr>
          <p:cNvPr id="5" name="Datumsplatzhalter 4">
            <a:extLst>
              <a:ext uri="{FF2B5EF4-FFF2-40B4-BE49-F238E27FC236}">
                <a16:creationId xmlns:a16="http://schemas.microsoft.com/office/drawing/2014/main" id="{13A75452-1A4B-A45C-E57E-984040063187}"/>
              </a:ext>
            </a:extLst>
          </p:cNvPr>
          <p:cNvSpPr>
            <a:spLocks noGrp="1"/>
          </p:cNvSpPr>
          <p:nvPr>
            <p:ph type="dt" sz="half" idx="2"/>
          </p:nvPr>
        </p:nvSpPr>
        <p:spPr/>
        <p:txBody>
          <a:bodyPr/>
          <a:lstStyle/>
          <a:p>
            <a:fld id="{ACF5EF15-2C16-6A49-87B6-C5AFB945A04B}" type="datetime1">
              <a:rPr lang="de-DE" smtClean="0"/>
              <a:pPr/>
              <a:t>17.04.2026</a:t>
            </a:fld>
            <a:endParaRPr lang="en-US" dirty="0"/>
          </a:p>
        </p:txBody>
      </p:sp>
      <p:sp>
        <p:nvSpPr>
          <p:cNvPr id="6" name="Foliennummernplatzhalter 5">
            <a:extLst>
              <a:ext uri="{FF2B5EF4-FFF2-40B4-BE49-F238E27FC236}">
                <a16:creationId xmlns:a16="http://schemas.microsoft.com/office/drawing/2014/main" id="{3D208B2A-230A-F8FB-7051-E667A1527501}"/>
              </a:ext>
            </a:extLst>
          </p:cNvPr>
          <p:cNvSpPr>
            <a:spLocks noGrp="1"/>
          </p:cNvSpPr>
          <p:nvPr>
            <p:ph type="sldNum" sz="quarter" idx="4"/>
          </p:nvPr>
        </p:nvSpPr>
        <p:spPr/>
        <p:txBody>
          <a:bodyPr/>
          <a:lstStyle/>
          <a:p>
            <a:fld id="{B6F15528-21DE-4FAA-801E-634DDDAF4B2B}" type="slidenum">
              <a:rPr lang="de-DE" smtClean="0"/>
              <a:pPr/>
              <a:t>7</a:t>
            </a:fld>
            <a:endParaRPr lang="de-DE" dirty="0"/>
          </a:p>
        </p:txBody>
      </p:sp>
      <p:sp>
        <p:nvSpPr>
          <p:cNvPr id="7" name="Textplatzhalter 6">
            <a:extLst>
              <a:ext uri="{FF2B5EF4-FFF2-40B4-BE49-F238E27FC236}">
                <a16:creationId xmlns:a16="http://schemas.microsoft.com/office/drawing/2014/main" id="{58494791-1794-45E1-6402-51C84E734DA6}"/>
              </a:ext>
            </a:extLst>
          </p:cNvPr>
          <p:cNvSpPr>
            <a:spLocks noGrp="1"/>
          </p:cNvSpPr>
          <p:nvPr>
            <p:ph type="body" sz="quarter" idx="12"/>
          </p:nvPr>
        </p:nvSpPr>
        <p:spPr/>
        <p:txBody>
          <a:bodyPr/>
          <a:lstStyle/>
          <a:p>
            <a:endParaRPr lang="de-DE"/>
          </a:p>
        </p:txBody>
      </p:sp>
      <p:pic>
        <p:nvPicPr>
          <p:cNvPr id="9" name="Grafik 8">
            <a:extLst>
              <a:ext uri="{FF2B5EF4-FFF2-40B4-BE49-F238E27FC236}">
                <a16:creationId xmlns:a16="http://schemas.microsoft.com/office/drawing/2014/main" id="{AEA40C41-651D-7E5D-B083-39E9616250E8}"/>
              </a:ext>
            </a:extLst>
          </p:cNvPr>
          <p:cNvPicPr>
            <a:picLocks noChangeAspect="1"/>
          </p:cNvPicPr>
          <p:nvPr/>
        </p:nvPicPr>
        <p:blipFill>
          <a:blip r:embed="rId3"/>
          <a:stretch>
            <a:fillRect/>
          </a:stretch>
        </p:blipFill>
        <p:spPr>
          <a:xfrm>
            <a:off x="7446474" y="2783534"/>
            <a:ext cx="4727644" cy="2756116"/>
          </a:xfrm>
          <a:prstGeom prst="rect">
            <a:avLst/>
          </a:prstGeom>
        </p:spPr>
      </p:pic>
      <p:sp>
        <p:nvSpPr>
          <p:cNvPr id="10" name="Textfeld 9">
            <a:extLst>
              <a:ext uri="{FF2B5EF4-FFF2-40B4-BE49-F238E27FC236}">
                <a16:creationId xmlns:a16="http://schemas.microsoft.com/office/drawing/2014/main" id="{9F3D36DD-AC9C-B92E-ECD6-8F32C9A2FD2B}"/>
              </a:ext>
            </a:extLst>
          </p:cNvPr>
          <p:cNvSpPr txBox="1"/>
          <p:nvPr/>
        </p:nvSpPr>
        <p:spPr>
          <a:xfrm>
            <a:off x="10795208" y="5555693"/>
            <a:ext cx="1373196" cy="318100"/>
          </a:xfrm>
          <a:prstGeom prst="rect">
            <a:avLst/>
          </a:prstGeom>
          <a:noFill/>
        </p:spPr>
        <p:txBody>
          <a:bodyPr wrap="none" rtlCol="0">
            <a:spAutoFit/>
          </a:bodyPr>
          <a:lstStyle/>
          <a:p>
            <a:r>
              <a:rPr lang="de-DE" dirty="0"/>
              <a:t>Quelle: Litmaps</a:t>
            </a:r>
          </a:p>
        </p:txBody>
      </p:sp>
    </p:spTree>
    <p:extLst>
      <p:ext uri="{BB962C8B-B14F-4D97-AF65-F5344CB8AC3E}">
        <p14:creationId xmlns:p14="http://schemas.microsoft.com/office/powerpoint/2010/main" val="613204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21FDF-D951-C62C-78AC-C413DB73686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0350300-80C3-706F-9729-4289607FCE1D}"/>
              </a:ext>
            </a:extLst>
          </p:cNvPr>
          <p:cNvSpPr>
            <a:spLocks noGrp="1"/>
          </p:cNvSpPr>
          <p:nvPr>
            <p:ph type="title"/>
          </p:nvPr>
        </p:nvSpPr>
        <p:spPr>
          <a:xfrm>
            <a:off x="881182" y="1318350"/>
            <a:ext cx="11192276" cy="574516"/>
          </a:xfrm>
        </p:spPr>
        <p:txBody>
          <a:bodyPr/>
          <a:lstStyle/>
          <a:p>
            <a:r>
              <a:rPr lang="de-DE" dirty="0"/>
              <a:t>3. AI </a:t>
            </a:r>
            <a:r>
              <a:rPr lang="de-DE" dirty="0" err="1"/>
              <a:t>tools</a:t>
            </a:r>
            <a:r>
              <a:rPr lang="de-DE" dirty="0"/>
              <a:t> </a:t>
            </a:r>
            <a:r>
              <a:rPr lang="de-DE" dirty="0" err="1"/>
              <a:t>for</a:t>
            </a:r>
            <a:r>
              <a:rPr lang="de-DE" dirty="0"/>
              <a:t> </a:t>
            </a:r>
            <a:r>
              <a:rPr lang="de-DE" dirty="0" err="1"/>
              <a:t>literature</a:t>
            </a:r>
            <a:r>
              <a:rPr lang="de-DE" dirty="0"/>
              <a:t> </a:t>
            </a:r>
            <a:r>
              <a:rPr lang="de-DE" dirty="0" err="1"/>
              <a:t>research</a:t>
            </a:r>
            <a:r>
              <a:rPr lang="de-DE" dirty="0"/>
              <a:t>: </a:t>
            </a:r>
            <a:br>
              <a:rPr lang="de-DE" dirty="0"/>
            </a:br>
            <a:r>
              <a:rPr lang="de-DE" dirty="0" err="1"/>
              <a:t>Limitations</a:t>
            </a:r>
            <a:r>
              <a:rPr lang="de-DE" dirty="0"/>
              <a:t> and </a:t>
            </a:r>
            <a:r>
              <a:rPr lang="de-DE" dirty="0" err="1"/>
              <a:t>conclusion</a:t>
            </a:r>
            <a:endParaRPr lang="de-DE" dirty="0"/>
          </a:p>
        </p:txBody>
      </p:sp>
      <p:sp>
        <p:nvSpPr>
          <p:cNvPr id="3" name="Textplatzhalter 2">
            <a:extLst>
              <a:ext uri="{FF2B5EF4-FFF2-40B4-BE49-F238E27FC236}">
                <a16:creationId xmlns:a16="http://schemas.microsoft.com/office/drawing/2014/main" id="{4B1D9C4F-6831-A77B-110A-C370E86520A5}"/>
              </a:ext>
            </a:extLst>
          </p:cNvPr>
          <p:cNvSpPr>
            <a:spLocks noGrp="1"/>
          </p:cNvSpPr>
          <p:nvPr>
            <p:ph type="body" idx="1"/>
          </p:nvPr>
        </p:nvSpPr>
        <p:spPr>
          <a:xfrm>
            <a:off x="881182" y="2996952"/>
            <a:ext cx="10216895" cy="307776"/>
          </a:xfrm>
        </p:spPr>
        <p:txBody>
          <a:bodyPr/>
          <a:lstStyle/>
          <a:p>
            <a:pPr marL="342900" indent="-342900" algn="just">
              <a:spcBef>
                <a:spcPts val="600"/>
              </a:spcBef>
              <a:spcAft>
                <a:spcPts val="600"/>
              </a:spcAft>
              <a:buFont typeface="Wingdings" panose="05000000000000000000" pitchFamily="2" charset="2"/>
              <a:buChar char="Ø"/>
            </a:pPr>
            <a:r>
              <a:rPr lang="de-DE" sz="2000" dirty="0"/>
              <a:t>General </a:t>
            </a:r>
            <a:r>
              <a:rPr lang="de-DE" sz="2000" dirty="0" err="1"/>
              <a:t>limitations</a:t>
            </a:r>
            <a:r>
              <a:rPr lang="de-DE" sz="2000" dirty="0"/>
              <a:t> </a:t>
            </a:r>
            <a:r>
              <a:rPr lang="de-DE" sz="2000" dirty="0" err="1"/>
              <a:t>of</a:t>
            </a:r>
            <a:r>
              <a:rPr lang="de-DE" sz="2000" dirty="0"/>
              <a:t> AI </a:t>
            </a:r>
            <a:r>
              <a:rPr lang="de-DE" sz="2000" dirty="0" err="1"/>
              <a:t>based</a:t>
            </a:r>
            <a:r>
              <a:rPr lang="de-DE" sz="2000" dirty="0"/>
              <a:t> </a:t>
            </a:r>
            <a:r>
              <a:rPr lang="de-DE" sz="2000" dirty="0" err="1"/>
              <a:t>literature</a:t>
            </a:r>
            <a:r>
              <a:rPr lang="de-DE" sz="2000" dirty="0"/>
              <a:t> </a:t>
            </a:r>
            <a:r>
              <a:rPr lang="de-DE" sz="2000" dirty="0" err="1"/>
              <a:t>research</a:t>
            </a:r>
            <a:r>
              <a:rPr lang="de-DE" sz="2000" dirty="0"/>
              <a:t> </a:t>
            </a:r>
            <a:r>
              <a:rPr lang="de-DE" sz="2000" dirty="0" err="1"/>
              <a:t>tools</a:t>
            </a:r>
            <a:r>
              <a:rPr lang="de-DE" sz="2000" dirty="0"/>
              <a:t>:</a:t>
            </a:r>
          </a:p>
          <a:p>
            <a:pPr marL="725536" lvl="1" indent="-342900" algn="just">
              <a:spcBef>
                <a:spcPts val="600"/>
              </a:spcBef>
              <a:spcAft>
                <a:spcPts val="600"/>
              </a:spcAft>
              <a:buFont typeface="Wingdings" panose="05000000000000000000" pitchFamily="2" charset="2"/>
              <a:buChar char="Ø"/>
            </a:pPr>
            <a:r>
              <a:rPr lang="de-DE" sz="2000" dirty="0" err="1"/>
              <a:t>Partly</a:t>
            </a:r>
            <a:r>
              <a:rPr lang="de-DE" sz="2000" dirty="0"/>
              <a:t> </a:t>
            </a:r>
            <a:r>
              <a:rPr lang="de-DE" sz="2000" dirty="0" err="1"/>
              <a:t>with</a:t>
            </a:r>
            <a:r>
              <a:rPr lang="de-DE" sz="2000" dirty="0"/>
              <a:t> </a:t>
            </a:r>
            <a:r>
              <a:rPr lang="de-DE" sz="2000" dirty="0" err="1"/>
              <a:t>costs</a:t>
            </a:r>
            <a:endParaRPr lang="de-DE" sz="2000" dirty="0"/>
          </a:p>
          <a:p>
            <a:pPr marL="725536" lvl="1" indent="-342900" algn="just">
              <a:spcBef>
                <a:spcPts val="600"/>
              </a:spcBef>
              <a:spcAft>
                <a:spcPts val="600"/>
              </a:spcAft>
              <a:buFont typeface="Wingdings" panose="05000000000000000000" pitchFamily="2" charset="2"/>
              <a:buChar char="Ø"/>
            </a:pPr>
            <a:r>
              <a:rPr lang="de-DE" sz="2000" dirty="0"/>
              <a:t>Privacy </a:t>
            </a:r>
            <a:r>
              <a:rPr lang="de-DE" sz="2000" dirty="0" err="1"/>
              <a:t>compliance</a:t>
            </a:r>
            <a:r>
              <a:rPr lang="de-DE" sz="2000" dirty="0"/>
              <a:t>?</a:t>
            </a:r>
          </a:p>
          <a:p>
            <a:pPr marL="725536" lvl="1" indent="-342900" algn="just">
              <a:spcBef>
                <a:spcPts val="600"/>
              </a:spcBef>
              <a:spcAft>
                <a:spcPts val="600"/>
              </a:spcAft>
              <a:buFont typeface="Wingdings" panose="05000000000000000000" pitchFamily="2" charset="2"/>
              <a:buChar char="Ø"/>
            </a:pPr>
            <a:r>
              <a:rPr lang="de-DE" sz="2000" dirty="0"/>
              <a:t>AI </a:t>
            </a:r>
            <a:r>
              <a:rPr lang="de-DE" sz="2000" dirty="0" err="1"/>
              <a:t>generated</a:t>
            </a:r>
            <a:r>
              <a:rPr lang="de-DE" sz="2000" dirty="0"/>
              <a:t> </a:t>
            </a:r>
            <a:r>
              <a:rPr lang="de-DE" sz="2000" dirty="0" err="1"/>
              <a:t>summaries</a:t>
            </a:r>
            <a:r>
              <a:rPr lang="de-DE" sz="2000" dirty="0"/>
              <a:t> </a:t>
            </a:r>
            <a:r>
              <a:rPr lang="de-DE" sz="2000" dirty="0" err="1"/>
              <a:t>may</a:t>
            </a:r>
            <a:r>
              <a:rPr lang="de-DE" sz="2000" dirty="0"/>
              <a:t> </a:t>
            </a:r>
            <a:r>
              <a:rPr lang="de-DE" sz="2000" dirty="0" err="1"/>
              <a:t>be</a:t>
            </a:r>
            <a:r>
              <a:rPr lang="de-DE" sz="2000" dirty="0"/>
              <a:t> </a:t>
            </a:r>
            <a:r>
              <a:rPr lang="de-DE" sz="2000" dirty="0" err="1"/>
              <a:t>flawed</a:t>
            </a:r>
            <a:r>
              <a:rPr lang="de-DE" sz="2000" dirty="0"/>
              <a:t> </a:t>
            </a:r>
            <a:r>
              <a:rPr lang="de-DE" sz="2000" dirty="0" err="1"/>
              <a:t>or</a:t>
            </a:r>
            <a:r>
              <a:rPr lang="de-DE" sz="2000" dirty="0"/>
              <a:t> </a:t>
            </a:r>
            <a:r>
              <a:rPr lang="de-DE" sz="2000" dirty="0" err="1"/>
              <a:t>biased</a:t>
            </a:r>
            <a:endParaRPr lang="de-DE" sz="2000" dirty="0"/>
          </a:p>
          <a:p>
            <a:pPr marL="725536" lvl="1" indent="-342900" algn="just">
              <a:spcBef>
                <a:spcPts val="600"/>
              </a:spcBef>
              <a:spcAft>
                <a:spcPts val="600"/>
              </a:spcAft>
              <a:buFont typeface="Wingdings" panose="05000000000000000000" pitchFamily="2" charset="2"/>
              <a:buChar char="Ø"/>
            </a:pPr>
            <a:r>
              <a:rPr lang="de-DE" sz="2000" dirty="0"/>
              <a:t>Time </a:t>
            </a:r>
            <a:r>
              <a:rPr lang="de-DE" sz="2000" dirty="0" err="1"/>
              <a:t>saving</a:t>
            </a:r>
            <a:r>
              <a:rPr lang="de-DE" sz="2000" dirty="0"/>
              <a:t> </a:t>
            </a:r>
            <a:r>
              <a:rPr lang="de-DE" sz="2000" dirty="0" err="1"/>
              <a:t>benefit</a:t>
            </a:r>
            <a:r>
              <a:rPr lang="de-DE" sz="2000" dirty="0"/>
              <a:t> </a:t>
            </a:r>
            <a:r>
              <a:rPr lang="de-DE" sz="2000" dirty="0" err="1"/>
              <a:t>compared</a:t>
            </a:r>
            <a:r>
              <a:rPr lang="de-DE" sz="2000" dirty="0"/>
              <a:t> </a:t>
            </a:r>
            <a:r>
              <a:rPr lang="de-DE" sz="2000" dirty="0" err="1"/>
              <a:t>to</a:t>
            </a:r>
            <a:r>
              <a:rPr lang="de-DE" sz="2000" dirty="0"/>
              <a:t> </a:t>
            </a:r>
            <a:r>
              <a:rPr lang="de-DE" sz="2000" dirty="0" err="1"/>
              <a:t>conventional</a:t>
            </a:r>
            <a:r>
              <a:rPr lang="de-DE" sz="2000" dirty="0"/>
              <a:t> </a:t>
            </a:r>
            <a:r>
              <a:rPr lang="de-DE" sz="2000" dirty="0" err="1"/>
              <a:t>database</a:t>
            </a:r>
            <a:r>
              <a:rPr lang="de-DE" sz="2000" dirty="0"/>
              <a:t> </a:t>
            </a:r>
            <a:r>
              <a:rPr lang="de-DE" sz="2000" dirty="0" err="1"/>
              <a:t>research</a:t>
            </a:r>
            <a:r>
              <a:rPr lang="de-DE" sz="2000" dirty="0"/>
              <a:t>?</a:t>
            </a:r>
          </a:p>
        </p:txBody>
      </p:sp>
      <p:sp>
        <p:nvSpPr>
          <p:cNvPr id="4" name="Fußzeilenplatzhalter 3">
            <a:extLst>
              <a:ext uri="{FF2B5EF4-FFF2-40B4-BE49-F238E27FC236}">
                <a16:creationId xmlns:a16="http://schemas.microsoft.com/office/drawing/2014/main" id="{0C19B7ED-184A-B275-5042-BA38B553850C}"/>
              </a:ext>
            </a:extLst>
          </p:cNvPr>
          <p:cNvSpPr>
            <a:spLocks noGrp="1"/>
          </p:cNvSpPr>
          <p:nvPr>
            <p:ph type="ftr" sz="quarter" idx="3"/>
          </p:nvPr>
        </p:nvSpPr>
        <p:spPr/>
        <p:txBody>
          <a:bodyPr/>
          <a:lstStyle/>
          <a:p>
            <a:r>
              <a:rPr lang="de-DE"/>
              <a:t>Georg-August-Universität Göttingen</a:t>
            </a:r>
            <a:endParaRPr lang="de-DE" dirty="0"/>
          </a:p>
        </p:txBody>
      </p:sp>
      <p:sp>
        <p:nvSpPr>
          <p:cNvPr id="5" name="Datumsplatzhalter 4">
            <a:extLst>
              <a:ext uri="{FF2B5EF4-FFF2-40B4-BE49-F238E27FC236}">
                <a16:creationId xmlns:a16="http://schemas.microsoft.com/office/drawing/2014/main" id="{41799A7E-BFD2-1984-47DC-F6E92B446A78}"/>
              </a:ext>
            </a:extLst>
          </p:cNvPr>
          <p:cNvSpPr>
            <a:spLocks noGrp="1"/>
          </p:cNvSpPr>
          <p:nvPr>
            <p:ph type="dt" sz="half" idx="2"/>
          </p:nvPr>
        </p:nvSpPr>
        <p:spPr/>
        <p:txBody>
          <a:bodyPr/>
          <a:lstStyle/>
          <a:p>
            <a:fld id="{ACF5EF15-2C16-6A49-87B6-C5AFB945A04B}" type="datetime1">
              <a:rPr lang="de-DE" smtClean="0"/>
              <a:pPr/>
              <a:t>17.04.2026</a:t>
            </a:fld>
            <a:endParaRPr lang="en-US" dirty="0"/>
          </a:p>
        </p:txBody>
      </p:sp>
      <p:sp>
        <p:nvSpPr>
          <p:cNvPr id="6" name="Foliennummernplatzhalter 5">
            <a:extLst>
              <a:ext uri="{FF2B5EF4-FFF2-40B4-BE49-F238E27FC236}">
                <a16:creationId xmlns:a16="http://schemas.microsoft.com/office/drawing/2014/main" id="{8C89CC10-B6B5-50B9-2BE6-1D232BFE2C1D}"/>
              </a:ext>
            </a:extLst>
          </p:cNvPr>
          <p:cNvSpPr>
            <a:spLocks noGrp="1"/>
          </p:cNvSpPr>
          <p:nvPr>
            <p:ph type="sldNum" sz="quarter" idx="4"/>
          </p:nvPr>
        </p:nvSpPr>
        <p:spPr/>
        <p:txBody>
          <a:bodyPr/>
          <a:lstStyle/>
          <a:p>
            <a:fld id="{B6F15528-21DE-4FAA-801E-634DDDAF4B2B}" type="slidenum">
              <a:rPr lang="de-DE" smtClean="0"/>
              <a:pPr/>
              <a:t>8</a:t>
            </a:fld>
            <a:endParaRPr lang="de-DE" dirty="0"/>
          </a:p>
        </p:txBody>
      </p:sp>
      <p:sp>
        <p:nvSpPr>
          <p:cNvPr id="7" name="Textplatzhalter 6">
            <a:extLst>
              <a:ext uri="{FF2B5EF4-FFF2-40B4-BE49-F238E27FC236}">
                <a16:creationId xmlns:a16="http://schemas.microsoft.com/office/drawing/2014/main" id="{177EBB7E-9141-59A5-B31B-0EADCBC6C4ED}"/>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594461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3CD27-4887-51ED-F9E6-173BDAAC732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AE0C04F-6855-8939-DEA6-BE29E780193C}"/>
              </a:ext>
            </a:extLst>
          </p:cNvPr>
          <p:cNvSpPr>
            <a:spLocks noGrp="1"/>
          </p:cNvSpPr>
          <p:nvPr>
            <p:ph type="title"/>
          </p:nvPr>
        </p:nvSpPr>
        <p:spPr/>
        <p:txBody>
          <a:bodyPr/>
          <a:lstStyle/>
          <a:p>
            <a:r>
              <a:rPr lang="de-DE" dirty="0"/>
              <a:t>3. AI </a:t>
            </a:r>
            <a:r>
              <a:rPr lang="de-DE" dirty="0" err="1"/>
              <a:t>tools</a:t>
            </a:r>
            <a:r>
              <a:rPr lang="de-DE" dirty="0"/>
              <a:t> </a:t>
            </a:r>
            <a:r>
              <a:rPr lang="de-DE" dirty="0" err="1"/>
              <a:t>for</a:t>
            </a:r>
            <a:r>
              <a:rPr lang="de-DE" dirty="0"/>
              <a:t> </a:t>
            </a:r>
            <a:r>
              <a:rPr lang="de-DE" dirty="0" err="1"/>
              <a:t>literature</a:t>
            </a:r>
            <a:r>
              <a:rPr lang="de-DE" dirty="0"/>
              <a:t> </a:t>
            </a:r>
            <a:r>
              <a:rPr lang="de-DE" dirty="0" err="1"/>
              <a:t>research</a:t>
            </a:r>
            <a:r>
              <a:rPr lang="de-DE" dirty="0"/>
              <a:t>: </a:t>
            </a:r>
            <a:br>
              <a:rPr lang="de-DE" dirty="0"/>
            </a:br>
            <a:r>
              <a:rPr lang="de-DE" dirty="0" err="1"/>
              <a:t>Limitations</a:t>
            </a:r>
            <a:r>
              <a:rPr lang="de-DE" dirty="0"/>
              <a:t> and </a:t>
            </a:r>
            <a:r>
              <a:rPr lang="de-DE" dirty="0" err="1"/>
              <a:t>conclusion</a:t>
            </a:r>
            <a:endParaRPr lang="de-DE" dirty="0"/>
          </a:p>
        </p:txBody>
      </p:sp>
      <p:sp>
        <p:nvSpPr>
          <p:cNvPr id="3" name="Textplatzhalter 2">
            <a:extLst>
              <a:ext uri="{FF2B5EF4-FFF2-40B4-BE49-F238E27FC236}">
                <a16:creationId xmlns:a16="http://schemas.microsoft.com/office/drawing/2014/main" id="{A81CC31C-F681-B63E-A6F0-88EBA0F63913}"/>
              </a:ext>
            </a:extLst>
          </p:cNvPr>
          <p:cNvSpPr>
            <a:spLocks noGrp="1"/>
          </p:cNvSpPr>
          <p:nvPr>
            <p:ph type="body" idx="1"/>
          </p:nvPr>
        </p:nvSpPr>
        <p:spPr>
          <a:xfrm>
            <a:off x="881182" y="2996952"/>
            <a:ext cx="10216895" cy="307776"/>
          </a:xfrm>
        </p:spPr>
        <p:txBody>
          <a:bodyPr/>
          <a:lstStyle/>
          <a:p>
            <a:pPr marL="342900" indent="-342900" algn="l">
              <a:spcBef>
                <a:spcPts val="600"/>
              </a:spcBef>
              <a:spcAft>
                <a:spcPts val="600"/>
              </a:spcAft>
              <a:buFont typeface="Wingdings" panose="05000000000000000000" pitchFamily="2" charset="2"/>
              <a:buChar char="Ø"/>
            </a:pPr>
            <a:r>
              <a:rPr lang="de-DE" sz="2000" dirty="0"/>
              <a:t>Possible </a:t>
            </a:r>
            <a:r>
              <a:rPr lang="de-DE" sz="2000" dirty="0" err="1"/>
              <a:t>conclusion</a:t>
            </a:r>
            <a:r>
              <a:rPr lang="de-DE" sz="2000" dirty="0"/>
              <a:t> on AI </a:t>
            </a:r>
            <a:r>
              <a:rPr lang="de-DE" sz="2000" dirty="0" err="1"/>
              <a:t>based</a:t>
            </a:r>
            <a:r>
              <a:rPr lang="de-DE" sz="2000" dirty="0"/>
              <a:t> </a:t>
            </a:r>
            <a:r>
              <a:rPr lang="de-DE" sz="2000" dirty="0" err="1"/>
              <a:t>literature</a:t>
            </a:r>
            <a:r>
              <a:rPr lang="de-DE" sz="2000" dirty="0"/>
              <a:t> </a:t>
            </a:r>
            <a:r>
              <a:rPr lang="de-DE" sz="2000" dirty="0" err="1"/>
              <a:t>research</a:t>
            </a:r>
            <a:r>
              <a:rPr lang="de-DE" sz="2000" dirty="0"/>
              <a:t> </a:t>
            </a:r>
            <a:r>
              <a:rPr lang="de-DE" sz="2000" dirty="0" err="1"/>
              <a:t>tools</a:t>
            </a:r>
            <a:r>
              <a:rPr lang="de-DE" sz="2000" dirty="0"/>
              <a:t>:</a:t>
            </a:r>
          </a:p>
          <a:p>
            <a:pPr marL="725536" lvl="1" indent="-342900" algn="l">
              <a:spcBef>
                <a:spcPts val="600"/>
              </a:spcBef>
              <a:spcAft>
                <a:spcPts val="600"/>
              </a:spcAft>
              <a:buFont typeface="Wingdings" panose="05000000000000000000" pitchFamily="2" charset="2"/>
              <a:buChar char="Ø"/>
            </a:pPr>
            <a:r>
              <a:rPr lang="de-DE" sz="2000" dirty="0"/>
              <a:t>Many </a:t>
            </a:r>
            <a:r>
              <a:rPr lang="de-DE" sz="2000" dirty="0" err="1"/>
              <a:t>tools</a:t>
            </a:r>
            <a:r>
              <a:rPr lang="de-DE" sz="2000" dirty="0"/>
              <a:t>, </a:t>
            </a:r>
            <a:r>
              <a:rPr lang="de-DE" sz="2000" dirty="0" err="1"/>
              <a:t>many</a:t>
            </a:r>
            <a:r>
              <a:rPr lang="de-DE" sz="2000" dirty="0"/>
              <a:t> </a:t>
            </a:r>
            <a:r>
              <a:rPr lang="de-DE" sz="2000" dirty="0" err="1"/>
              <a:t>promises</a:t>
            </a:r>
            <a:endParaRPr lang="de-DE" sz="2000" dirty="0"/>
          </a:p>
          <a:p>
            <a:pPr marL="725536" lvl="1" indent="-342900" algn="l">
              <a:spcBef>
                <a:spcPts val="600"/>
              </a:spcBef>
              <a:spcAft>
                <a:spcPts val="600"/>
              </a:spcAft>
              <a:buFont typeface="Wingdings" panose="05000000000000000000" pitchFamily="2" charset="2"/>
              <a:buChar char="Ø"/>
            </a:pPr>
            <a:r>
              <a:rPr lang="de-DE" sz="2000" dirty="0"/>
              <a:t>Up </a:t>
            </a:r>
            <a:r>
              <a:rPr lang="de-DE" sz="2000" dirty="0" err="1"/>
              <a:t>to</a:t>
            </a:r>
            <a:r>
              <a:rPr lang="de-DE" sz="2000" dirty="0"/>
              <a:t> </a:t>
            </a:r>
            <a:r>
              <a:rPr lang="de-DE" sz="2000" dirty="0" err="1"/>
              <a:t>now</a:t>
            </a:r>
            <a:r>
              <a:rPr lang="de-DE" sz="2000" dirty="0"/>
              <a:t> </a:t>
            </a:r>
            <a:r>
              <a:rPr lang="de-DE" sz="2000" dirty="0" err="1"/>
              <a:t>several</a:t>
            </a:r>
            <a:r>
              <a:rPr lang="de-DE" sz="2000" dirty="0"/>
              <a:t> </a:t>
            </a:r>
            <a:r>
              <a:rPr lang="de-DE" sz="2000" dirty="0" err="1"/>
              <a:t>limitations</a:t>
            </a:r>
            <a:r>
              <a:rPr lang="de-DE" sz="2000" dirty="0"/>
              <a:t>, </a:t>
            </a:r>
            <a:r>
              <a:rPr lang="de-DE" sz="2000" dirty="0" err="1"/>
              <a:t>especially</a:t>
            </a:r>
            <a:r>
              <a:rPr lang="de-DE" sz="2000" dirty="0"/>
              <a:t> outside Life and Natural Sciences</a:t>
            </a:r>
          </a:p>
          <a:p>
            <a:pPr marL="725536" lvl="1" indent="-342900" algn="l">
              <a:spcBef>
                <a:spcPts val="600"/>
              </a:spcBef>
              <a:spcAft>
                <a:spcPts val="600"/>
              </a:spcAft>
              <a:buFont typeface="Wingdings" panose="05000000000000000000" pitchFamily="2" charset="2"/>
              <a:buChar char="Ø"/>
            </a:pPr>
            <a:r>
              <a:rPr lang="de-DE" sz="2000" dirty="0" err="1"/>
              <a:t>For</a:t>
            </a:r>
            <a:r>
              <a:rPr lang="de-DE" sz="2000" dirty="0"/>
              <a:t> </a:t>
            </a:r>
            <a:r>
              <a:rPr lang="de-DE" sz="2000" dirty="0" err="1"/>
              <a:t>some</a:t>
            </a:r>
            <a:r>
              <a:rPr lang="de-DE" sz="2000" dirty="0"/>
              <a:t> </a:t>
            </a:r>
            <a:r>
              <a:rPr lang="de-DE" sz="2000" dirty="0" err="1"/>
              <a:t>disciplines</a:t>
            </a:r>
            <a:r>
              <a:rPr lang="de-DE" sz="2000" dirty="0"/>
              <a:t>/</a:t>
            </a:r>
            <a:r>
              <a:rPr lang="de-DE" sz="2000" dirty="0" err="1"/>
              <a:t>topics</a:t>
            </a:r>
            <a:r>
              <a:rPr lang="de-DE" sz="2000" dirty="0"/>
              <a:t> </a:t>
            </a:r>
            <a:r>
              <a:rPr lang="de-DE" sz="2000" dirty="0" err="1"/>
              <a:t>useful</a:t>
            </a:r>
            <a:r>
              <a:rPr lang="de-DE" sz="2000" dirty="0"/>
              <a:t> in </a:t>
            </a:r>
            <a:r>
              <a:rPr lang="de-DE" sz="2000" dirty="0" err="1"/>
              <a:t>combination</a:t>
            </a:r>
            <a:r>
              <a:rPr lang="de-DE" sz="2000" dirty="0"/>
              <a:t> </a:t>
            </a:r>
            <a:r>
              <a:rPr lang="de-DE" sz="2000" dirty="0" err="1"/>
              <a:t>with</a:t>
            </a:r>
            <a:r>
              <a:rPr lang="de-DE" sz="2000" dirty="0"/>
              <a:t> </a:t>
            </a:r>
            <a:r>
              <a:rPr lang="de-DE" sz="2000" dirty="0" err="1"/>
              <a:t>conventional</a:t>
            </a:r>
            <a:r>
              <a:rPr lang="de-DE" sz="2000" dirty="0"/>
              <a:t> </a:t>
            </a:r>
            <a:r>
              <a:rPr lang="de-DE" sz="2000" dirty="0" err="1"/>
              <a:t>database</a:t>
            </a:r>
            <a:r>
              <a:rPr lang="de-DE" sz="2000" dirty="0"/>
              <a:t> </a:t>
            </a:r>
            <a:r>
              <a:rPr lang="de-DE" sz="2000" dirty="0" err="1"/>
              <a:t>research</a:t>
            </a:r>
            <a:endParaRPr lang="de-DE" sz="2000" dirty="0"/>
          </a:p>
        </p:txBody>
      </p:sp>
      <p:sp>
        <p:nvSpPr>
          <p:cNvPr id="4" name="Fußzeilenplatzhalter 3">
            <a:extLst>
              <a:ext uri="{FF2B5EF4-FFF2-40B4-BE49-F238E27FC236}">
                <a16:creationId xmlns:a16="http://schemas.microsoft.com/office/drawing/2014/main" id="{5588B899-1DDA-E509-A0DE-CA16683B405F}"/>
              </a:ext>
            </a:extLst>
          </p:cNvPr>
          <p:cNvSpPr>
            <a:spLocks noGrp="1"/>
          </p:cNvSpPr>
          <p:nvPr>
            <p:ph type="ftr" sz="quarter" idx="3"/>
          </p:nvPr>
        </p:nvSpPr>
        <p:spPr/>
        <p:txBody>
          <a:bodyPr/>
          <a:lstStyle/>
          <a:p>
            <a:r>
              <a:rPr lang="de-DE"/>
              <a:t>Georg-August-Universität Göttingen</a:t>
            </a:r>
            <a:endParaRPr lang="de-DE" dirty="0"/>
          </a:p>
        </p:txBody>
      </p:sp>
      <p:sp>
        <p:nvSpPr>
          <p:cNvPr id="5" name="Datumsplatzhalter 4">
            <a:extLst>
              <a:ext uri="{FF2B5EF4-FFF2-40B4-BE49-F238E27FC236}">
                <a16:creationId xmlns:a16="http://schemas.microsoft.com/office/drawing/2014/main" id="{21CF05CF-77CC-0B74-53A6-F2D5031EED89}"/>
              </a:ext>
            </a:extLst>
          </p:cNvPr>
          <p:cNvSpPr>
            <a:spLocks noGrp="1"/>
          </p:cNvSpPr>
          <p:nvPr>
            <p:ph type="dt" sz="half" idx="2"/>
          </p:nvPr>
        </p:nvSpPr>
        <p:spPr/>
        <p:txBody>
          <a:bodyPr/>
          <a:lstStyle/>
          <a:p>
            <a:fld id="{ACF5EF15-2C16-6A49-87B6-C5AFB945A04B}" type="datetime1">
              <a:rPr lang="de-DE" smtClean="0"/>
              <a:pPr/>
              <a:t>17.04.2026</a:t>
            </a:fld>
            <a:endParaRPr lang="en-US" dirty="0"/>
          </a:p>
        </p:txBody>
      </p:sp>
      <p:sp>
        <p:nvSpPr>
          <p:cNvPr id="6" name="Foliennummernplatzhalter 5">
            <a:extLst>
              <a:ext uri="{FF2B5EF4-FFF2-40B4-BE49-F238E27FC236}">
                <a16:creationId xmlns:a16="http://schemas.microsoft.com/office/drawing/2014/main" id="{ED1C6421-65E1-0BE7-6688-FB71B2306B18}"/>
              </a:ext>
            </a:extLst>
          </p:cNvPr>
          <p:cNvSpPr>
            <a:spLocks noGrp="1"/>
          </p:cNvSpPr>
          <p:nvPr>
            <p:ph type="sldNum" sz="quarter" idx="4"/>
          </p:nvPr>
        </p:nvSpPr>
        <p:spPr/>
        <p:txBody>
          <a:bodyPr/>
          <a:lstStyle/>
          <a:p>
            <a:fld id="{B6F15528-21DE-4FAA-801E-634DDDAF4B2B}" type="slidenum">
              <a:rPr lang="de-DE" smtClean="0"/>
              <a:pPr/>
              <a:t>9</a:t>
            </a:fld>
            <a:endParaRPr lang="de-DE" dirty="0"/>
          </a:p>
        </p:txBody>
      </p:sp>
      <p:sp>
        <p:nvSpPr>
          <p:cNvPr id="7" name="Textplatzhalter 6">
            <a:extLst>
              <a:ext uri="{FF2B5EF4-FFF2-40B4-BE49-F238E27FC236}">
                <a16:creationId xmlns:a16="http://schemas.microsoft.com/office/drawing/2014/main" id="{BC4CC504-50EF-249B-A001-9B57D5573B78}"/>
              </a:ext>
            </a:extLst>
          </p:cNvPr>
          <p:cNvSpPr>
            <a:spLocks noGrp="1"/>
          </p:cNvSpPr>
          <p:nvPr>
            <p:ph type="body" sz="quarter" idx="12"/>
          </p:nvPr>
        </p:nvSpPr>
        <p:spPr/>
        <p:txBody>
          <a:bodyPr/>
          <a:lstStyle/>
          <a:p>
            <a:endParaRPr lang="de-DE"/>
          </a:p>
        </p:txBody>
      </p:sp>
    </p:spTree>
    <p:extLst>
      <p:ext uri="{BB962C8B-B14F-4D97-AF65-F5344CB8AC3E}">
        <p14:creationId xmlns:p14="http://schemas.microsoft.com/office/powerpoint/2010/main" val="882238161"/>
      </p:ext>
    </p:extLst>
  </p:cSld>
  <p:clrMapOvr>
    <a:masterClrMapping/>
  </p:clrMapOvr>
</p:sld>
</file>

<file path=ppt/theme/theme1.xml><?xml version="1.0" encoding="utf-8"?>
<a:theme xmlns:a="http://schemas.openxmlformats.org/drawingml/2006/main" name="Office Theme">
  <a:themeElements>
    <a:clrScheme name="Farben Uni Göttingen">
      <a:dk1>
        <a:sysClr val="windowText" lastClr="000000"/>
      </a:dk1>
      <a:lt1>
        <a:sysClr val="window" lastClr="FFFFFF"/>
      </a:lt1>
      <a:dk2>
        <a:srgbClr val="005F9B"/>
      </a:dk2>
      <a:lt2>
        <a:srgbClr val="50A5D2"/>
      </a:lt2>
      <a:accent1>
        <a:srgbClr val="153268"/>
      </a:accent1>
      <a:accent2>
        <a:srgbClr val="3B3B3A"/>
      </a:accent2>
      <a:accent3>
        <a:srgbClr val="84BFEA"/>
      </a:accent3>
      <a:accent4>
        <a:srgbClr val="EAE2D8"/>
      </a:accent4>
      <a:accent5>
        <a:srgbClr val="F6F4F0"/>
      </a:accent5>
      <a:accent6>
        <a:srgbClr val="575756"/>
      </a:accent6>
      <a:hlink>
        <a:srgbClr val="0033CC"/>
      </a:hlink>
      <a:folHlink>
        <a:srgbClr val="6600C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1477</Words>
  <Application>Microsoft Office PowerPoint</Application>
  <PresentationFormat>Benutzerdefiniert</PresentationFormat>
  <Paragraphs>118</Paragraphs>
  <Slides>11</Slides>
  <Notes>11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11</vt:i4>
      </vt:variant>
    </vt:vector>
  </HeadingPairs>
  <TitlesOfParts>
    <vt:vector size="15" baseType="lpstr">
      <vt:lpstr>Arial</vt:lpstr>
      <vt:lpstr>Calibri</vt:lpstr>
      <vt:lpstr>Wingdings</vt:lpstr>
      <vt:lpstr>Office Theme</vt:lpstr>
      <vt:lpstr>Using AI based tools for literature research</vt:lpstr>
      <vt:lpstr>1. Learning Goals</vt:lpstr>
      <vt:lpstr>2. Groups of AI tools for literature research</vt:lpstr>
      <vt:lpstr>2. Groups of AI tools for literature research </vt:lpstr>
      <vt:lpstr>2. Groups of AI tools for literature research</vt:lpstr>
      <vt:lpstr>2. Groups of AI tools for literature research</vt:lpstr>
      <vt:lpstr>2. Groups of AI tools for literature research</vt:lpstr>
      <vt:lpstr>3. AI tools for literature research:  Limitations and conclusion</vt:lpstr>
      <vt:lpstr>3. AI tools for literature research:  Limitations and conclusion</vt:lpstr>
      <vt:lpstr>4. Exercise</vt:lpstr>
      <vt:lpstr>4. Weiterführende Materialien (in German)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Lange, Regina (ZVW);Voss, Christine</dc:creator>
  <cp:lastModifiedBy>Grieshammer, Ella</cp:lastModifiedBy>
  <cp:revision>214</cp:revision>
  <dcterms:created xsi:type="dcterms:W3CDTF">2017-08-09T09:33:14Z</dcterms:created>
  <dcterms:modified xsi:type="dcterms:W3CDTF">2026-04-17T13:53:29Z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2016-08-08T00:00:00Z</vt:filetime>
  </property>
  <property fmtid="{D5CDD505-2E9C-101B-9397-08002B2CF9AE}" pid="3" name="Creator">
    <vt:lpwstr>Adobe InDesign CC 2015 (Macintosh)</vt:lpwstr>
  </property>
  <property fmtid="{D5CDD505-2E9C-101B-9397-08002B2CF9AE}" pid="4" name="LastSaved">
    <vt:filetime>2016-08-08T00:00:00Z</vt:filetime>
  </property>
</Properties>
</file>